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26"/>
  </p:notesMasterIdLst>
  <p:handoutMasterIdLst>
    <p:handoutMasterId r:id="rId27"/>
  </p:handoutMasterIdLst>
  <p:sldIdLst>
    <p:sldId id="1154" r:id="rId5"/>
    <p:sldId id="381" r:id="rId6"/>
    <p:sldId id="1272" r:id="rId7"/>
    <p:sldId id="1291" r:id="rId8"/>
    <p:sldId id="1292" r:id="rId9"/>
    <p:sldId id="805" r:id="rId10"/>
    <p:sldId id="835" r:id="rId11"/>
    <p:sldId id="288" r:id="rId12"/>
    <p:sldId id="867" r:id="rId13"/>
    <p:sldId id="1281" r:id="rId14"/>
    <p:sldId id="1282" r:id="rId15"/>
    <p:sldId id="1284" r:id="rId16"/>
    <p:sldId id="1286" r:id="rId17"/>
    <p:sldId id="1283" r:id="rId18"/>
    <p:sldId id="1285" r:id="rId19"/>
    <p:sldId id="1288" r:id="rId20"/>
    <p:sldId id="957" r:id="rId21"/>
    <p:sldId id="958" r:id="rId22"/>
    <p:sldId id="1290" r:id="rId23"/>
    <p:sldId id="961" r:id="rId24"/>
    <p:sldId id="1289" r:id="rId25"/>
  </p:sldIdLst>
  <p:sldSz cx="9144000" cy="5143500" type="screen16x9"/>
  <p:notesSz cx="6997700" cy="9283700"/>
  <p:custDataLst>
    <p:tags r:id="rId28"/>
  </p:custDataLst>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108" userDrawn="1">
          <p15:clr>
            <a:srgbClr val="A4A3A4"/>
          </p15:clr>
        </p15:guide>
        <p15:guide id="2" orient="horz" pos="3064">
          <p15:clr>
            <a:srgbClr val="A4A3A4"/>
          </p15:clr>
        </p15:guide>
        <p15:guide id="3" orient="horz" pos="490">
          <p15:clr>
            <a:srgbClr val="A4A3A4"/>
          </p15:clr>
        </p15:guide>
        <p15:guide id="4" pos="2880">
          <p15:clr>
            <a:srgbClr val="A4A3A4"/>
          </p15:clr>
        </p15:guide>
        <p15:guide id="5" pos="189">
          <p15:clr>
            <a:srgbClr val="A4A3A4"/>
          </p15:clr>
        </p15:guide>
        <p15:guide id="6" pos="5569">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Fedders" initials="AF" lastIdx="2" clrIdx="0">
    <p:extLst>
      <p:ext uri="{19B8F6BF-5375-455C-9EA6-DF929625EA0E}">
        <p15:presenceInfo xmlns:p15="http://schemas.microsoft.com/office/powerpoint/2012/main" userId="cffd7572c47862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F4BD33"/>
    <a:srgbClr val="003D69"/>
    <a:srgbClr val="0095D3"/>
    <a:srgbClr val="2377BA"/>
    <a:srgbClr val="1765A2"/>
    <a:srgbClr val="C9C9C9"/>
    <a:srgbClr val="E4E4E4"/>
    <a:srgbClr val="FD7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60408" autoAdjust="0"/>
  </p:normalViewPr>
  <p:slideViewPr>
    <p:cSldViewPr snapToGrid="0">
      <p:cViewPr varScale="1">
        <p:scale>
          <a:sx n="99" d="100"/>
          <a:sy n="99" d="100"/>
        </p:scale>
        <p:origin x="1632" y="184"/>
      </p:cViewPr>
      <p:guideLst>
        <p:guide orient="horz" pos="3108"/>
        <p:guide orient="horz" pos="3064"/>
        <p:guide orient="horz" pos="490"/>
        <p:guide pos="2880"/>
        <p:guide pos="189"/>
        <p:guide pos="5569"/>
      </p:guideLst>
    </p:cSldViewPr>
  </p:slideViewPr>
  <p:outlineViewPr>
    <p:cViewPr>
      <p:scale>
        <a:sx n="33" d="100"/>
        <a:sy n="33" d="100"/>
      </p:scale>
      <p:origin x="0" y="-211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3852" y="108"/>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p14="http://schemas.microsoft.com/office/powerpoint/2010/main" val="27751086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p14="http://schemas.microsoft.com/office/powerpoint/2010/main" val="243925362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txBox="1">
            <a:spLocks noGrp="1"/>
          </p:cNvSpPr>
          <p:nvPr>
            <p:ph type="body" idx="1"/>
          </p:nvPr>
        </p:nvSpPr>
        <p:spPr>
          <a:xfrm>
            <a:off x="701040" y="4415791"/>
            <a:ext cx="5608320" cy="4183380"/>
          </a:xfrm>
          <a:prstGeom prst="rect">
            <a:avLst/>
          </a:prstGeom>
        </p:spPr>
        <p:txBody>
          <a:bodyPr lIns="92815" tIns="92815" rIns="92815" bIns="92815" anchor="t" anchorCtr="0">
            <a:noAutofit/>
          </a:bodyPr>
          <a:lstStyle/>
          <a:p>
            <a:r>
              <a:rPr lang="en-US" dirty="0"/>
              <a:t> </a:t>
            </a:r>
            <a:endParaRPr dirty="0"/>
          </a:p>
        </p:txBody>
      </p:sp>
    </p:spTree>
    <p:extLst>
      <p:ext uri="{BB962C8B-B14F-4D97-AF65-F5344CB8AC3E}">
        <p14:creationId xmlns:p14="http://schemas.microsoft.com/office/powerpoint/2010/main" val="2304455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SDS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*Click reveals GHS Screen Shot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1" dirty="0"/>
              <a:t>**2</a:t>
            </a:r>
            <a:r>
              <a:rPr lang="en-US" sz="1200" i="1" baseline="30000" dirty="0"/>
              <a:t>nd</a:t>
            </a:r>
            <a:r>
              <a:rPr lang="en-US" sz="1200" i="1" dirty="0"/>
              <a:t> Click reveals label window</a:t>
            </a:r>
          </a:p>
          <a:p>
            <a:pPr marL="0" indent="0">
              <a:buFont typeface="+mj-lt"/>
              <a:buNone/>
            </a:pPr>
            <a:endParaRPr lang="en-US" b="1" dirty="0"/>
          </a:p>
          <a:p>
            <a:pPr marL="171450" indent="-171450">
              <a:buFont typeface="Arial" panose="020B0604020202020204" pitchFamily="34" charset="0"/>
              <a:buChar char="•"/>
            </a:pPr>
            <a:r>
              <a:rPr lang="en-US" dirty="0"/>
              <a:t>Organize, manage, and provide access to your organization’s Safety Data Sheets.</a:t>
            </a:r>
          </a:p>
          <a:p>
            <a:pPr marL="577802" lvl="1" indent="-171450">
              <a:buFont typeface="Arial" panose="020B0604020202020204" pitchFamily="34" charset="0"/>
              <a:buChar char="•"/>
            </a:pPr>
            <a:r>
              <a:rPr lang="en-US" dirty="0"/>
              <a:t>Easily load existing SDSs</a:t>
            </a:r>
          </a:p>
          <a:p>
            <a:pPr marL="577802" lvl="1" indent="-171450">
              <a:buFont typeface="Arial" panose="020B0604020202020204" pitchFamily="34" charset="0"/>
              <a:buChar char="•"/>
            </a:pPr>
            <a:r>
              <a:rPr lang="en-US" dirty="0"/>
              <a:t>Provide employee access to SDSs from any computer with internet access</a:t>
            </a:r>
          </a:p>
          <a:p>
            <a:pPr marL="577802" lvl="1" indent="-171450">
              <a:buFont typeface="Arial" panose="020B0604020202020204" pitchFamily="34" charset="0"/>
              <a:buChar char="•"/>
            </a:pPr>
            <a:r>
              <a:rPr lang="en-US" dirty="0"/>
              <a:t>Print Labels</a:t>
            </a:r>
          </a:p>
          <a:p>
            <a:pPr marL="577802" lvl="1" indent="-171450">
              <a:buFont typeface="Arial" panose="020B0604020202020204" pitchFamily="34" charset="0"/>
              <a:buChar char="•"/>
            </a:pPr>
            <a:r>
              <a:rPr lang="en-US" dirty="0"/>
              <a:t>Increase workplace safety</a:t>
            </a:r>
          </a:p>
          <a:p>
            <a:pPr marL="577802" lvl="1" indent="-171450">
              <a:buFont typeface="Arial" panose="020B0604020202020204" pitchFamily="34" charset="0"/>
              <a:buChar char="•"/>
            </a:pPr>
            <a:r>
              <a:rPr lang="en-US" dirty="0"/>
              <a:t>Print GHS, HMIS and NFPA labels.</a:t>
            </a:r>
          </a:p>
          <a:p>
            <a:pPr marL="171450" indent="-171450">
              <a:buFont typeface="Arial" panose="020B0604020202020204" pitchFamily="34" charset="0"/>
              <a:buChar char="•"/>
            </a:pPr>
            <a:r>
              <a:rPr lang="en-US" dirty="0"/>
              <a:t>A complete system to organize, manage and provide access to your Safety Data Sheets (SDSs)</a:t>
            </a:r>
          </a:p>
          <a:p>
            <a:pPr marL="171450" indent="-171450">
              <a:buFont typeface="Arial" panose="020B0604020202020204" pitchFamily="34" charset="0"/>
              <a:buChar char="•"/>
            </a:pPr>
            <a:r>
              <a:rPr lang="en-US" dirty="0"/>
              <a:t>OSHA’s Hazard Communication (GHS) and “Right-To-Know” standards require a Safety Data Sheet (SDS) for each chemical.</a:t>
            </a:r>
          </a:p>
          <a:p>
            <a:pPr marL="171450" indent="-171450">
              <a:buFont typeface="Arial" panose="020B0604020202020204" pitchFamily="34" charset="0"/>
              <a:buChar char="•"/>
            </a:pPr>
            <a:r>
              <a:rPr lang="en-US" dirty="0"/>
              <a:t>We have GHS-compliant materials including two comprehensive GHS training courses for both managers and employees. </a:t>
            </a:r>
          </a:p>
          <a:p>
            <a:pPr marL="171450" indent="-171450">
              <a:buFont typeface="Arial" panose="020B0604020202020204" pitchFamily="34" charset="0"/>
              <a:buChar char="•"/>
            </a:pPr>
            <a:r>
              <a:rPr lang="en-US" dirty="0"/>
              <a:t>GHS Compliance &amp; Label Printing</a:t>
            </a:r>
          </a:p>
          <a:p>
            <a:pPr marL="577802" lvl="1" indent="-171450">
              <a:buFont typeface="Arial" panose="020B0604020202020204" pitchFamily="34" charset="0"/>
              <a:buChar char="•"/>
            </a:pPr>
            <a:r>
              <a:rPr lang="en-US" dirty="0"/>
              <a:t>Enable compliance with regulators</a:t>
            </a:r>
          </a:p>
          <a:p>
            <a:pPr marL="986002" lvl="2" indent="-171450">
              <a:buFont typeface="Arial" panose="020B0604020202020204" pitchFamily="34" charset="0"/>
              <a:buChar char="•"/>
            </a:pPr>
            <a:r>
              <a:rPr lang="en-US" dirty="0"/>
              <a:t>Fully GHS-compliant software solution</a:t>
            </a:r>
          </a:p>
          <a:p>
            <a:pPr marL="986002" lvl="2" indent="-171450">
              <a:buFont typeface="Arial" panose="020B0604020202020204" pitchFamily="34" charset="0"/>
              <a:buChar char="•"/>
            </a:pPr>
            <a:r>
              <a:rPr lang="en-US" dirty="0"/>
              <a:t>Need help entering and managing your SDSs? Ask us!</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11</a:t>
            </a:fld>
            <a:endParaRPr lang="en-US"/>
          </a:p>
        </p:txBody>
      </p:sp>
    </p:spTree>
    <p:extLst>
      <p:ext uri="{BB962C8B-B14F-4D97-AF65-F5344CB8AC3E}">
        <p14:creationId xmlns:p14="http://schemas.microsoft.com/office/powerpoint/2010/main" val="364184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BBS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PPT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Build Behavior-Based Safety (BBS) Programs easily.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Export a PowerPoint for easy training</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Build your Job Hazard Analyses quickly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Utilize our pre-loaded Hazard Analysis Library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Customize your Hazard Analyses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Drive down losses and build an effective safety culture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Add steps, issues and job requirements as necessary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Printing functionality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PowerPoints that are fully customizable from JHAs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Request conversion into online training programs</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12</a:t>
            </a:fld>
            <a:endParaRPr lang="en-US"/>
          </a:p>
        </p:txBody>
      </p:sp>
    </p:spTree>
    <p:extLst>
      <p:ext uri="{BB962C8B-B14F-4D97-AF65-F5344CB8AC3E}">
        <p14:creationId xmlns:p14="http://schemas.microsoft.com/office/powerpoint/2010/main" val="66026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Job Description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Edit Job Description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Job Description and Return-to-Work programs easily with our Job Description creation software.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Adopt HR Best Practices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Align with ISO Standards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Job Descriptions in minutes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Implement Return To Work Job Descriptions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Customize to your organization</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Use our Example Library to supplement Job Descriptions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Quickly build job descriptions to clearly communicate roles, responsibilities, and performance expectations.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Develop and maintain a library of updated job descriptions, including modified duty job descriptions, to demonstrate HR compliance</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13</a:t>
            </a:fld>
            <a:endParaRPr lang="en-US"/>
          </a:p>
        </p:txBody>
      </p:sp>
    </p:spTree>
    <p:extLst>
      <p:ext uri="{BB962C8B-B14F-4D97-AF65-F5344CB8AC3E}">
        <p14:creationId xmlns:p14="http://schemas.microsoft.com/office/powerpoint/2010/main" val="219173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COI Track</a:t>
            </a:r>
          </a:p>
          <a:p>
            <a:pPr lvl="0"/>
            <a:r>
              <a:rPr lang="en-US" sz="1050" i="1" dirty="0"/>
              <a:t>*Click reveals Edit Certificate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0" lvl="0" indent="0">
              <a:buFont typeface="Arial" panose="020B0604020202020204" pitchFamily="34" charset="0"/>
              <a:buNone/>
            </a:pPr>
            <a:r>
              <a:rPr lang="en-US" sz="1050" kern="1200" dirty="0">
                <a:solidFill>
                  <a:schemeClr val="tx1"/>
                </a:solidFill>
                <a:effectLst/>
                <a:latin typeface="Arial" charset="0"/>
                <a:ea typeface="MS PGothic" panose="020B0600070205080204" pitchFamily="34" charset="-128"/>
                <a:cs typeface="MS PGothic" charset="0"/>
              </a:rPr>
              <a:t>Manage your Certificates of Insurance before a problem occurs.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Automates tracking and manages Certificates of Insurance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Makes loading certificates easy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Prevents significant liabilities to your organization, and addresses insurance needs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Streamlines the certificate of insurance management to minimize risk by maintaining up-to-date vendor records.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Manage certificates from a single menu</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Add certificates and view/initiate workflows 	</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Reports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Easy setup</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All needed data will be tracked and reviewed against the contractual requirements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Layout of setup menu</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Easy-to-use guide to add new certificates of insurance </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14</a:t>
            </a:fld>
            <a:endParaRPr lang="en-US"/>
          </a:p>
        </p:txBody>
      </p:sp>
    </p:spTree>
    <p:extLst>
      <p:ext uri="{BB962C8B-B14F-4D97-AF65-F5344CB8AC3E}">
        <p14:creationId xmlns:p14="http://schemas.microsoft.com/office/powerpoint/2010/main" val="1802973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Safety Observation Track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Perform Safety Observation zoom</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Perform and track safety observations based on the JHA’s created in BBS Track</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Identify hazards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Demonstrate job compliance </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Identify root causes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Assign corrective actions for any non-compliant areas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Easily search through observations and generate both a summary and detailed report</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Print a blank safety observation form, for the field</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Assure that your employees are doing their jobs safely</a:t>
            </a:r>
          </a:p>
          <a:p>
            <a:endParaRPr 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15</a:t>
            </a:fld>
            <a:endParaRPr lang="en-US"/>
          </a:p>
        </p:txBody>
      </p:sp>
    </p:spTree>
    <p:extLst>
      <p:ext uri="{BB962C8B-B14F-4D97-AF65-F5344CB8AC3E}">
        <p14:creationId xmlns:p14="http://schemas.microsoft.com/office/powerpoint/2010/main" val="3663008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Arial" charset="0"/>
                <a:ea typeface="MS PGothic" panose="020B0600070205080204" pitchFamily="34" charset="-128"/>
                <a:cs typeface="MS PGothic" charset="0"/>
              </a:rPr>
              <a:t>Audit Track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Program Audit window</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and maintain audits, surveys, and questionnaires.  This application allows you to streamline the audit process.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Create custom audits for organizations and departments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Deploy in the field on any major mobile device</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Detailed reports based on your criteria</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Allows you to target and resolve revealed issues before they become incidents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Keeps all Safety Audits, Inspections, Self-Assessments, and other workplace checklists up-to-date</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16</a:t>
            </a:fld>
            <a:endParaRPr lang="en-US"/>
          </a:p>
        </p:txBody>
      </p:sp>
    </p:spTree>
    <p:extLst>
      <p:ext uri="{BB962C8B-B14F-4D97-AF65-F5344CB8AC3E}">
        <p14:creationId xmlns:p14="http://schemas.microsoft.com/office/powerpoint/2010/main" val="223154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55639">
              <a:defRPr/>
            </a:pPr>
            <a:r>
              <a:rPr lang="en-US" altLang="en-US" dirty="0"/>
              <a:t>The Risk Management Center has additional resources available. </a:t>
            </a:r>
          </a:p>
          <a:p>
            <a:pPr defTabSz="955639">
              <a:defRPr/>
            </a:pPr>
            <a:endParaRPr lang="en-US" altLang="en-US" dirty="0"/>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dirty="0"/>
              <a:t>The Risk Management Library contains p</a:t>
            </a:r>
            <a:r>
              <a:rPr lang="en-US" altLang="en-US" sz="1200" kern="1200" dirty="0">
                <a:solidFill>
                  <a:srgbClr val="000000"/>
                </a:solidFill>
                <a:latin typeface="Arial" charset="0"/>
                <a:ea typeface="ＭＳ Ｐゴシック" pitchFamily="34" charset="-128"/>
                <a:cs typeface="+mn-cs"/>
              </a:rPr>
              <a:t>olicies, procedures, training shorts, posters, training materials, quizzes, links, and more.</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sz="1200" kern="1200" dirty="0">
                <a:solidFill>
                  <a:srgbClr val="000000"/>
                </a:solidFill>
                <a:latin typeface="Arial" charset="0"/>
                <a:ea typeface="ＭＳ Ｐゴシック" pitchFamily="34" charset="-128"/>
                <a:cs typeface="+mn-cs"/>
              </a:rPr>
              <a:t>Personalize the Risk Management Center by creating and distributing your own documents from internal resources and documents and build your own risk management manual.</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altLang="en-US" sz="1200" kern="1200" dirty="0">
                <a:solidFill>
                  <a:srgbClr val="000000"/>
                </a:solidFill>
                <a:latin typeface="Arial" charset="0"/>
                <a:ea typeface="ＭＳ Ｐゴシック" pitchFamily="34" charset="-128"/>
                <a:cs typeface="+mn-cs"/>
              </a:rPr>
              <a:t>Stay up to date with important news and timely resources. </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200" kern="1200" dirty="0">
              <a:solidFill>
                <a:srgbClr val="000000"/>
              </a:solidFill>
              <a:latin typeface="Arial" charset="0"/>
              <a:ea typeface="ＭＳ Ｐゴシック" pitchFamily="34" charset="-128"/>
              <a:cs typeface="+mn-cs"/>
            </a:endParaRPr>
          </a:p>
          <a:p>
            <a:pPr marL="0" marR="0" lvl="0" indent="0" algn="l" defTabSz="955639" rtl="0" eaLnBrk="0" fontAlgn="base" latinLnBrk="0" hangingPunct="0">
              <a:lnSpc>
                <a:spcPct val="100000"/>
              </a:lnSpc>
              <a:spcBef>
                <a:spcPct val="30000"/>
              </a:spcBef>
              <a:spcAft>
                <a:spcPct val="0"/>
              </a:spcAft>
              <a:buClrTx/>
              <a:buSzTx/>
              <a:buFontTx/>
              <a:buNone/>
              <a:tabLst/>
              <a:defRPr/>
            </a:pPr>
            <a:r>
              <a:rPr lang="en-US" sz="1200" kern="1200" dirty="0">
                <a:solidFill>
                  <a:srgbClr val="000000"/>
                </a:solidFill>
                <a:latin typeface="Arial" charset="0"/>
                <a:ea typeface="ＭＳ Ｐゴシック" pitchFamily="34" charset="-128"/>
                <a:cs typeface="+mn-cs"/>
              </a:rPr>
              <a:t>A comprehensive HR Library to help your organization stay compliant with federal and state labor laws.</a:t>
            </a:r>
            <a:endParaRPr lang="en-US" altLang="en-US" sz="1200" kern="1200" dirty="0">
              <a:solidFill>
                <a:srgbClr val="000000"/>
              </a:solidFill>
              <a:latin typeface="Arial"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17</a:t>
            </a:fld>
            <a:endParaRPr lang="en-US"/>
          </a:p>
        </p:txBody>
      </p:sp>
    </p:spTree>
    <p:extLst>
      <p:ext uri="{BB962C8B-B14F-4D97-AF65-F5344CB8AC3E}">
        <p14:creationId xmlns:p14="http://schemas.microsoft.com/office/powerpoint/2010/main" val="1314755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Establish guidelines and procedures </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Improve training programs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Inform and engage employees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Create a safety culture</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Demonstrate compliance </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Form an Injury and Illness Prevention Program</a:t>
            </a:r>
          </a:p>
          <a:p>
            <a:pPr marL="171450" indent="-171450">
              <a:spcBef>
                <a:spcPts val="0"/>
              </a:spcBef>
              <a:spcAft>
                <a:spcPts val="1322"/>
              </a:spcAft>
              <a:buClr>
                <a:srgbClr val="F4BD33"/>
              </a:buClr>
              <a:buFont typeface="Arial" panose="020B0604020202020204" pitchFamily="34" charset="0"/>
              <a:buChar char="•"/>
            </a:pPr>
            <a:endParaRPr lang="en-US" altLang="en-US" dirty="0">
              <a:solidFill>
                <a:srgbClr val="000000"/>
              </a:solidFill>
            </a:endParaRP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All documents are printable, downloadable, and customizable. </a:t>
            </a: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The format is either Microsoft Word or PowerPoint. </a:t>
            </a:r>
          </a:p>
          <a:p>
            <a:pPr marL="0" indent="0">
              <a:spcBef>
                <a:spcPts val="0"/>
              </a:spcBef>
              <a:spcAft>
                <a:spcPts val="1322"/>
              </a:spcAft>
              <a:buClr>
                <a:srgbClr val="F4BD33"/>
              </a:buClr>
              <a:buFont typeface="Arial" panose="020B0604020202020204" pitchFamily="34" charset="0"/>
              <a:buNone/>
            </a:pPr>
            <a:r>
              <a:rPr lang="en-US" altLang="en-US" dirty="0">
                <a:solidFill>
                  <a:srgbClr val="000000"/>
                </a:solidFill>
              </a:rPr>
              <a:t>Use templates to enhance your health and safety program. </a:t>
            </a:r>
          </a:p>
          <a:p>
            <a:pPr defTabSz="955639">
              <a:defRPr/>
            </a:pPr>
            <a:endParaRPr lang="en-US" alt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18</a:t>
            </a:fld>
            <a:endParaRPr lang="en-US"/>
          </a:p>
        </p:txBody>
      </p:sp>
    </p:spTree>
    <p:extLst>
      <p:ext uri="{BB962C8B-B14F-4D97-AF65-F5344CB8AC3E}">
        <p14:creationId xmlns:p14="http://schemas.microsoft.com/office/powerpoint/2010/main" val="1663080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322"/>
              </a:spcAft>
              <a:buClr>
                <a:srgbClr val="F4BD33"/>
              </a:buClr>
              <a:buSzTx/>
              <a:buFont typeface="Arial" panose="020B0604020202020204" pitchFamily="34" charset="0"/>
              <a:buNone/>
              <a:tabLst/>
              <a:defRPr/>
            </a:pPr>
            <a:r>
              <a:rPr lang="en-US" altLang="en-US" b="1" dirty="0">
                <a:solidFill>
                  <a:srgbClr val="000000"/>
                </a:solidFill>
              </a:rPr>
              <a:t>One-stop Source</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On-demand expertise from certified HR experts</a:t>
            </a:r>
          </a:p>
          <a:p>
            <a:pPr marL="171450" lvl="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Interactive HR tools</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Classification Wizard</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Salary Benchmarking</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HR Auditor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Employee Cost Calculator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FMLA Wizard</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Handbook Builder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State Law Finder</a:t>
            </a:r>
          </a:p>
          <a:p>
            <a:pPr marL="628650" lvl="1"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Labor Posters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Regulatory advice you can use —including state and federal information</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100s of practical, compliant resource downloads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Easy ways to quickly search topics of interest</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Training resources</a:t>
            </a:r>
          </a:p>
          <a:p>
            <a:pPr marL="171450" indent="-171450">
              <a:spcBef>
                <a:spcPts val="0"/>
              </a:spcBef>
              <a:spcAft>
                <a:spcPts val="1322"/>
              </a:spcAft>
              <a:buClr>
                <a:srgbClr val="F4BD33"/>
              </a:buClr>
              <a:buFont typeface="Arial" panose="020B0604020202020204" pitchFamily="34" charset="0"/>
              <a:buChar char="•"/>
            </a:pPr>
            <a:r>
              <a:rPr lang="en-US" altLang="en-US" dirty="0">
                <a:solidFill>
                  <a:srgbClr val="000000"/>
                </a:solidFill>
              </a:rPr>
              <a:t>Bi-monthly videos &amp; webinars on trending HR topics</a:t>
            </a:r>
          </a:p>
          <a:p>
            <a:pPr marL="171450" indent="-171450">
              <a:spcBef>
                <a:spcPts val="0"/>
              </a:spcBef>
              <a:spcAft>
                <a:spcPts val="1322"/>
              </a:spcAft>
              <a:buClr>
                <a:srgbClr val="F4BD33"/>
              </a:buClr>
              <a:buFont typeface="Arial" panose="020B0604020202020204" pitchFamily="34" charset="0"/>
              <a:buChar char="•"/>
            </a:pPr>
            <a:endParaRPr lang="en-US" altLang="en-US" dirty="0">
              <a:solidFill>
                <a:srgbClr val="000000"/>
              </a:solidFill>
            </a:endParaRPr>
          </a:p>
          <a:p>
            <a:pPr marL="0" indent="0">
              <a:spcBef>
                <a:spcPts val="0"/>
              </a:spcBef>
              <a:spcAft>
                <a:spcPts val="1322"/>
              </a:spcAft>
              <a:buClr>
                <a:srgbClr val="F4BD33"/>
              </a:buClr>
              <a:buFont typeface="Arial" panose="020B0604020202020204" pitchFamily="34" charset="0"/>
              <a:buNone/>
            </a:pPr>
            <a:r>
              <a:rPr lang="en-US" altLang="en-US" b="1" dirty="0"/>
              <a:t>Customized Resources</a:t>
            </a:r>
          </a:p>
          <a:p>
            <a:pPr marL="0" indent="0">
              <a:spcBef>
                <a:spcPts val="0"/>
              </a:spcBef>
              <a:spcAft>
                <a:spcPts val="1322"/>
              </a:spcAft>
              <a:buClr>
                <a:srgbClr val="F4BD33"/>
              </a:buClr>
              <a:buFont typeface="Arial" panose="020B0604020202020204" pitchFamily="34" charset="0"/>
              <a:buNone/>
            </a:pPr>
            <a:r>
              <a:rPr lang="en-US" altLang="en-US" dirty="0"/>
              <a:t>Need a specific compliance document? There are two ways to go.</a:t>
            </a:r>
          </a:p>
          <a:p>
            <a:pPr marL="0" indent="0">
              <a:spcBef>
                <a:spcPts val="0"/>
              </a:spcBef>
              <a:spcAft>
                <a:spcPts val="1322"/>
              </a:spcAft>
              <a:buClr>
                <a:srgbClr val="F4BD33"/>
              </a:buClr>
              <a:buFont typeface="Arial" panose="020B0604020202020204" pitchFamily="34" charset="0"/>
              <a:buNone/>
            </a:pPr>
            <a:r>
              <a:rPr lang="en-US" altLang="en-US" dirty="0"/>
              <a:t>1. Through the Give Feedback feature, you can submit content requests that can then be voted on and developed. It’s proactive, not reactive!</a:t>
            </a:r>
          </a:p>
          <a:p>
            <a:pPr marL="0" indent="0">
              <a:spcBef>
                <a:spcPts val="0"/>
              </a:spcBef>
              <a:spcAft>
                <a:spcPts val="1322"/>
              </a:spcAft>
              <a:buClr>
                <a:srgbClr val="F4BD33"/>
              </a:buClr>
              <a:buFont typeface="Arial" panose="020B0604020202020204" pitchFamily="34" charset="0"/>
              <a:buNone/>
            </a:pPr>
            <a:r>
              <a:rPr lang="en-US" altLang="en-US" dirty="0"/>
              <a:t>2. Custom documents can be developed just for you with your access to Ask the HR Expert.</a:t>
            </a:r>
          </a:p>
          <a:p>
            <a:pPr marL="0" indent="0">
              <a:spcBef>
                <a:spcPts val="0"/>
              </a:spcBef>
              <a:spcAft>
                <a:spcPts val="1322"/>
              </a:spcAft>
              <a:buClr>
                <a:srgbClr val="F4BD33"/>
              </a:buClr>
              <a:buFont typeface="Arial" panose="020B0604020202020204" pitchFamily="34" charset="0"/>
              <a:buNone/>
            </a:pPr>
            <a:endParaRPr lang="en-US" altLang="en-US" dirty="0"/>
          </a:p>
          <a:p>
            <a:pPr marL="0" indent="0">
              <a:spcBef>
                <a:spcPts val="0"/>
              </a:spcBef>
              <a:spcAft>
                <a:spcPts val="1322"/>
              </a:spcAft>
              <a:buClr>
                <a:srgbClr val="F4BD33"/>
              </a:buClr>
              <a:buFont typeface="Arial" panose="020B0604020202020204" pitchFamily="34" charset="0"/>
              <a:buNone/>
            </a:pPr>
            <a:r>
              <a:rPr lang="en-US" altLang="en-US" b="1" dirty="0"/>
              <a:t>Spotlight on Ask the HR Expert</a:t>
            </a:r>
          </a:p>
          <a:p>
            <a:pPr marL="0" indent="0">
              <a:spcBef>
                <a:spcPts val="0"/>
              </a:spcBef>
              <a:spcAft>
                <a:spcPts val="1322"/>
              </a:spcAft>
              <a:buClr>
                <a:srgbClr val="F4BD33"/>
              </a:buClr>
              <a:buFont typeface="Arial" panose="020B0604020202020204" pitchFamily="34" charset="0"/>
              <a:buNone/>
            </a:pPr>
            <a:r>
              <a:rPr lang="en-US" altLang="en-US" dirty="0"/>
              <a:t>Have a state- or industry-specific compliance question? Want to talk with an expert to gain the reassurance that you’re on the right track?</a:t>
            </a:r>
          </a:p>
          <a:p>
            <a:pPr marL="0" indent="0">
              <a:spcBef>
                <a:spcPts val="0"/>
              </a:spcBef>
              <a:spcAft>
                <a:spcPts val="1322"/>
              </a:spcAft>
              <a:buClr>
                <a:srgbClr val="F4BD33"/>
              </a:buClr>
              <a:buFont typeface="Arial" panose="020B0604020202020204" pitchFamily="34" charset="0"/>
              <a:buNone/>
            </a:pPr>
            <a:r>
              <a:rPr lang="en-US" altLang="en-US" dirty="0"/>
              <a:t>The Labor &amp; Employment Source is more than just a website, it’s also a lifeline to HR experts. </a:t>
            </a:r>
          </a:p>
          <a:p>
            <a:pPr marL="171450" indent="-171450">
              <a:spcBef>
                <a:spcPts val="0"/>
              </a:spcBef>
              <a:spcAft>
                <a:spcPts val="1322"/>
              </a:spcAft>
              <a:buClr>
                <a:srgbClr val="F4BD33"/>
              </a:buClr>
              <a:buFont typeface="Arial" panose="020B0604020202020204" pitchFamily="34" charset="0"/>
              <a:buChar char="•"/>
            </a:pPr>
            <a:r>
              <a:rPr lang="en-US" altLang="en-US" dirty="0"/>
              <a:t>Team of certified HR and benefits consultants available by phone or email</a:t>
            </a:r>
          </a:p>
          <a:p>
            <a:pPr marL="171450" indent="-171450">
              <a:spcBef>
                <a:spcPts val="0"/>
              </a:spcBef>
              <a:spcAft>
                <a:spcPts val="1322"/>
              </a:spcAft>
              <a:buClr>
                <a:srgbClr val="F4BD33"/>
              </a:buClr>
              <a:buFont typeface="Arial" panose="020B0604020202020204" pitchFamily="34" charset="0"/>
              <a:buChar char="•"/>
            </a:pPr>
            <a:r>
              <a:rPr lang="en-US" altLang="en-US" dirty="0"/>
              <a:t>Response within 4 business hours</a:t>
            </a:r>
          </a:p>
          <a:p>
            <a:pPr marL="171450" indent="-171450">
              <a:spcBef>
                <a:spcPts val="0"/>
              </a:spcBef>
              <a:spcAft>
                <a:spcPts val="1322"/>
              </a:spcAft>
              <a:buClr>
                <a:srgbClr val="F4BD33"/>
              </a:buClr>
              <a:buFont typeface="Arial" panose="020B0604020202020204" pitchFamily="34" charset="0"/>
              <a:buChar char="•"/>
            </a:pPr>
            <a:r>
              <a:rPr lang="en-US" altLang="en-US" dirty="0"/>
              <a:t>No question limits</a:t>
            </a:r>
          </a:p>
          <a:p>
            <a:pPr marL="171450" indent="-171450">
              <a:spcBef>
                <a:spcPts val="0"/>
              </a:spcBef>
              <a:spcAft>
                <a:spcPts val="1322"/>
              </a:spcAft>
              <a:buClr>
                <a:srgbClr val="F4BD33"/>
              </a:buClr>
              <a:buFont typeface="Arial" panose="020B0604020202020204" pitchFamily="34" charset="0"/>
              <a:buChar char="•"/>
            </a:pPr>
            <a:r>
              <a:rPr lang="en-US" altLang="en-US" dirty="0"/>
              <a:t>Legal consultation available</a:t>
            </a:r>
          </a:p>
          <a:p>
            <a:pPr marL="0" indent="0">
              <a:spcBef>
                <a:spcPts val="0"/>
              </a:spcBef>
              <a:spcAft>
                <a:spcPts val="1322"/>
              </a:spcAft>
              <a:buClr>
                <a:srgbClr val="F4BD33"/>
              </a:buClr>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19</a:t>
            </a:fld>
            <a:endParaRPr lang="en-US"/>
          </a:p>
        </p:txBody>
      </p:sp>
    </p:spTree>
    <p:extLst>
      <p:ext uri="{BB962C8B-B14F-4D97-AF65-F5344CB8AC3E}">
        <p14:creationId xmlns:p14="http://schemas.microsoft.com/office/powerpoint/2010/main" val="241737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Management is also available through KPA and includes the following:</a:t>
            </a:r>
          </a:p>
          <a:p>
            <a:endParaRPr lang="en-US" dirty="0"/>
          </a:p>
          <a:p>
            <a:r>
              <a:rPr lang="en-US" dirty="0"/>
              <a:t>RMC Onboarding Configuration </a:t>
            </a:r>
          </a:p>
          <a:p>
            <a:r>
              <a:rPr lang="en-US" dirty="0"/>
              <a:t>Your Account Specialist will help you tailor an implementation strategy for two applications of the RMC to fit your organization’s needs. An implementation strategy meeting will be facilitated to develop a roll-out plan for user and employee adoption. </a:t>
            </a:r>
          </a:p>
          <a:p>
            <a:endParaRPr lang="en-US" dirty="0"/>
          </a:p>
          <a:p>
            <a:r>
              <a:rPr lang="en-US" dirty="0"/>
              <a:t>Software Training </a:t>
            </a:r>
          </a:p>
          <a:p>
            <a:r>
              <a:rPr lang="en-US" dirty="0"/>
              <a:t>Your Account Specialist will work with you to provide personalized training for applicable personnel to begin using the two identified priority applications for implementation. Up to four hours personalized training is included in this service. </a:t>
            </a:r>
          </a:p>
          <a:p>
            <a:endParaRPr lang="en-US" dirty="0"/>
          </a:p>
          <a:p>
            <a:r>
              <a:rPr lang="en-US" dirty="0"/>
              <a:t>RMC Ongoing Assistance &amp; Support </a:t>
            </a:r>
          </a:p>
          <a:p>
            <a:r>
              <a:rPr lang="en-US" dirty="0"/>
              <a:t>Your Account Specialist will be available online and by phone to help you leverage the RMC to effectively implement time saving, efficient solutions to your risk management processes. </a:t>
            </a:r>
          </a:p>
          <a:p>
            <a:endParaRPr lang="en-US" dirty="0"/>
          </a:p>
          <a:p>
            <a:r>
              <a:rPr lang="en-US" dirty="0"/>
              <a:t>Follow Up and Quarterly Specialist Calls </a:t>
            </a:r>
          </a:p>
          <a:p>
            <a:r>
              <a:rPr lang="en-US" dirty="0"/>
              <a:t>We follow up with one call after two weeks, and then quarterly calls from your Account Specialist for additional training.</a:t>
            </a:r>
          </a:p>
        </p:txBody>
      </p:sp>
    </p:spTree>
    <p:extLst>
      <p:ext uri="{BB962C8B-B14F-4D97-AF65-F5344CB8AC3E}">
        <p14:creationId xmlns:p14="http://schemas.microsoft.com/office/powerpoint/2010/main" val="51785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843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Automate Manual Processes</a:t>
            </a:r>
          </a:p>
          <a:p>
            <a:endParaRPr lang="en-US" dirty="0"/>
          </a:p>
          <a:p>
            <a:r>
              <a:rPr lang="en-US" dirty="0"/>
              <a:t>Reduce Paper-Driven Processes</a:t>
            </a:r>
          </a:p>
          <a:p>
            <a:r>
              <a:rPr lang="en-US" dirty="0"/>
              <a:t>Move paper-based safety inspections, equipment audits, and the reporting of incidents, accidents and events online. </a:t>
            </a:r>
          </a:p>
          <a:p>
            <a:pPr lvl="1"/>
            <a:endParaRPr lang="en-US" dirty="0"/>
          </a:p>
          <a:p>
            <a:r>
              <a:rPr lang="en-US" dirty="0"/>
              <a:t>Reporting</a:t>
            </a:r>
            <a:br>
              <a:rPr lang="en-US" dirty="0"/>
            </a:br>
            <a:r>
              <a:rPr lang="en-US" dirty="0"/>
              <a:t>Move reporting online. No more digging through file cabinets or cobbling together Excel spreadsheets. </a:t>
            </a:r>
          </a:p>
          <a:p>
            <a:endParaRPr lang="en-US" dirty="0"/>
          </a:p>
          <a:p>
            <a:r>
              <a:rPr lang="en-US" dirty="0"/>
              <a:t>Consistent Communication</a:t>
            </a:r>
          </a:p>
          <a:p>
            <a:r>
              <a:rPr lang="en-US" dirty="0"/>
              <a:t>Audit and inspection results plus corrective action recommendations are shared consistently with every facility.</a:t>
            </a:r>
          </a:p>
          <a:p>
            <a:endParaRPr lang="en-US" dirty="0"/>
          </a:p>
          <a:p>
            <a:endParaRPr lang="en-US" dirty="0"/>
          </a:p>
        </p:txBody>
      </p:sp>
      <p:sp>
        <p:nvSpPr>
          <p:cNvPr id="4" name="Slide Number Placeholder 3"/>
          <p:cNvSpPr>
            <a:spLocks noGrp="1"/>
          </p:cNvSpPr>
          <p:nvPr>
            <p:ph type="sldNum" sz="quarter" idx="10"/>
          </p:nvPr>
        </p:nvSpPr>
        <p:spPr/>
        <p:txBody>
          <a:bodyPr/>
          <a:lstStyle/>
          <a:p>
            <a:fld id="{8B32C50F-E3E9-45E9-B615-5D953675B835}" type="slidenum">
              <a:rPr lang="en-US" smtClean="0"/>
              <a:pPr/>
              <a:t>3</a:t>
            </a:fld>
            <a:endParaRPr lang="en-US"/>
          </a:p>
        </p:txBody>
      </p:sp>
    </p:spTree>
    <p:extLst>
      <p:ext uri="{BB962C8B-B14F-4D97-AF65-F5344CB8AC3E}">
        <p14:creationId xmlns:p14="http://schemas.microsoft.com/office/powerpoint/2010/main" val="248072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Reduce Total Cost of Risk</a:t>
            </a:r>
          </a:p>
          <a:p>
            <a:endParaRPr lang="en-US" sz="2000" dirty="0"/>
          </a:p>
          <a:p>
            <a:r>
              <a:rPr lang="en-US" sz="2000" dirty="0"/>
              <a:t>Insurance Premiums</a:t>
            </a:r>
          </a:p>
          <a:p>
            <a:r>
              <a:rPr lang="en-US" dirty="0"/>
              <a:t>Fewer workplace accidents and injuries reduce your worker’s comp costs and insurance premiums.</a:t>
            </a:r>
          </a:p>
          <a:p>
            <a:endParaRPr lang="en-US" dirty="0"/>
          </a:p>
          <a:p>
            <a:r>
              <a:rPr lang="en-US" sz="2000" dirty="0"/>
              <a:t>Fines</a:t>
            </a:r>
            <a:br>
              <a:rPr lang="en-US" sz="2000" dirty="0"/>
            </a:br>
            <a:r>
              <a:rPr lang="en-US" dirty="0"/>
              <a:t>Avoid fines and maintain compliance by adhering to OSHA, DOL, NIOSH and other regulatory standards.</a:t>
            </a:r>
          </a:p>
          <a:p>
            <a:endParaRPr lang="en-US" dirty="0"/>
          </a:p>
          <a:p>
            <a:r>
              <a:rPr lang="en-US" dirty="0"/>
              <a:t>Injuries &amp; Absenteeism</a:t>
            </a:r>
          </a:p>
          <a:p>
            <a:r>
              <a:rPr lang="en-US" dirty="0"/>
              <a:t>Maintaining a culture of safety helps establish a healthy and productive workforce.</a:t>
            </a:r>
          </a:p>
        </p:txBody>
      </p:sp>
      <p:sp>
        <p:nvSpPr>
          <p:cNvPr id="4" name="Slide Number Placeholder 3"/>
          <p:cNvSpPr>
            <a:spLocks noGrp="1"/>
          </p:cNvSpPr>
          <p:nvPr>
            <p:ph type="sldNum" sz="quarter" idx="10"/>
          </p:nvPr>
        </p:nvSpPr>
        <p:spPr/>
        <p:txBody>
          <a:bodyPr/>
          <a:lstStyle/>
          <a:p>
            <a:fld id="{8B32C50F-E3E9-45E9-B615-5D953675B835}" type="slidenum">
              <a:rPr lang="en-US" smtClean="0"/>
              <a:pPr/>
              <a:t>4</a:t>
            </a:fld>
            <a:endParaRPr lang="en-US"/>
          </a:p>
        </p:txBody>
      </p:sp>
    </p:spTree>
    <p:extLst>
      <p:ext uri="{BB962C8B-B14F-4D97-AF65-F5344CB8AC3E}">
        <p14:creationId xmlns:p14="http://schemas.microsoft.com/office/powerpoint/2010/main" val="206455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All-in-One Comprehensive Platform</a:t>
            </a:r>
          </a:p>
          <a:p>
            <a:pPr lvl="0"/>
            <a:endParaRPr lang="en-US" dirty="0"/>
          </a:p>
          <a:p>
            <a:pPr lvl="0"/>
            <a:r>
              <a:rPr lang="en-US" dirty="0"/>
              <a:t>All-in-One System</a:t>
            </a:r>
          </a:p>
          <a:p>
            <a:pPr lvl="0"/>
            <a:r>
              <a:rPr lang="en-US" dirty="0"/>
              <a:t>One place for self-inspections, corrective/ preventive actions, accident management, chemical inventory/SDS access, regulatory library, and </a:t>
            </a:r>
            <a:br>
              <a:rPr lang="en-US" dirty="0"/>
            </a:br>
            <a:r>
              <a:rPr lang="en-US" dirty="0"/>
              <a:t>online training. </a:t>
            </a:r>
          </a:p>
          <a:p>
            <a:pPr lvl="0"/>
            <a:endParaRPr lang="en-US" dirty="0"/>
          </a:p>
          <a:p>
            <a:pPr lvl="0"/>
            <a:r>
              <a:rPr lang="en-US" dirty="0"/>
              <a:t>Integrated LMS</a:t>
            </a:r>
          </a:p>
          <a:p>
            <a:pPr lvl="0"/>
            <a:r>
              <a:rPr lang="en-US" dirty="0"/>
              <a:t>From the same platform, quickly and efficiently train employees on their specific job hazards, industrial equipment and retrain when incidents occur. </a:t>
            </a:r>
          </a:p>
          <a:p>
            <a:pPr lvl="0"/>
            <a:endParaRPr lang="en-US" dirty="0"/>
          </a:p>
          <a:p>
            <a:pPr lvl="0"/>
            <a:r>
              <a:rPr lang="en-US" dirty="0"/>
              <a:t>Cloud-based, Mobile-enabled</a:t>
            </a:r>
          </a:p>
          <a:p>
            <a:pPr lvl="0"/>
            <a:r>
              <a:rPr lang="en-US" dirty="0"/>
              <a:t>Access the RMC when and where you need to on any web-enabled device.</a:t>
            </a:r>
          </a:p>
          <a:p>
            <a:pPr lvl="0"/>
            <a:r>
              <a:rPr lang="en-US" dirty="0"/>
              <a:t>Access the SDS library and capture inspection information and images on the spot.</a:t>
            </a:r>
          </a:p>
          <a:p>
            <a:endParaRPr lang="en-US" dirty="0"/>
          </a:p>
          <a:p>
            <a:endParaRPr lang="en-US" dirty="0"/>
          </a:p>
        </p:txBody>
      </p:sp>
      <p:sp>
        <p:nvSpPr>
          <p:cNvPr id="4" name="Slide Number Placeholder 3"/>
          <p:cNvSpPr>
            <a:spLocks noGrp="1"/>
          </p:cNvSpPr>
          <p:nvPr>
            <p:ph type="sldNum" sz="quarter" idx="10"/>
          </p:nvPr>
        </p:nvSpPr>
        <p:spPr/>
        <p:txBody>
          <a:bodyPr/>
          <a:lstStyle/>
          <a:p>
            <a:fld id="{8B32C50F-E3E9-45E9-B615-5D953675B835}" type="slidenum">
              <a:rPr lang="en-US" smtClean="0"/>
              <a:pPr/>
              <a:t>5</a:t>
            </a:fld>
            <a:endParaRPr lang="en-US"/>
          </a:p>
        </p:txBody>
      </p:sp>
    </p:spTree>
    <p:extLst>
      <p:ext uri="{BB962C8B-B14F-4D97-AF65-F5344CB8AC3E}">
        <p14:creationId xmlns:p14="http://schemas.microsoft.com/office/powerpoint/2010/main" val="408489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5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55639">
              <a:defRPr/>
            </a:pPr>
            <a:r>
              <a:rPr lang="en-US" altLang="en-US" dirty="0"/>
              <a:t>The Risk Management Center Includes eight (8) different tracks to cover all your risk management and compliance needs. </a:t>
            </a:r>
          </a:p>
          <a:p>
            <a:pPr defTabSz="955639">
              <a:defRPr/>
            </a:pPr>
            <a:endParaRPr lang="en-US" altLang="en-US" dirty="0"/>
          </a:p>
          <a:p>
            <a:pPr defTabSz="955639">
              <a:defRPr/>
            </a:pPr>
            <a:r>
              <a:rPr lang="en-US" altLang="en-US" dirty="0"/>
              <a:t>Incident Track</a:t>
            </a:r>
          </a:p>
          <a:p>
            <a:pPr defTabSz="955639">
              <a:defRPr/>
            </a:pPr>
            <a:r>
              <a:rPr lang="en-US" altLang="en-US" dirty="0"/>
              <a:t>Training Track</a:t>
            </a:r>
          </a:p>
          <a:p>
            <a:pPr defTabSz="955639">
              <a:defRPr/>
            </a:pPr>
            <a:r>
              <a:rPr lang="en-US" altLang="en-US" dirty="0"/>
              <a:t>SDS Track</a:t>
            </a:r>
          </a:p>
          <a:p>
            <a:pPr defTabSz="955639">
              <a:defRPr/>
            </a:pPr>
            <a:r>
              <a:rPr lang="en-US" altLang="en-US" dirty="0"/>
              <a:t>BBS Track</a:t>
            </a:r>
          </a:p>
          <a:p>
            <a:pPr defTabSz="955639">
              <a:defRPr/>
            </a:pPr>
            <a:r>
              <a:rPr lang="en-US" altLang="en-US" dirty="0"/>
              <a:t>Job Description Track</a:t>
            </a:r>
          </a:p>
          <a:p>
            <a:pPr defTabSz="955639">
              <a:defRPr/>
            </a:pPr>
            <a:r>
              <a:rPr lang="en-US" altLang="en-US" dirty="0"/>
              <a:t>COI Track</a:t>
            </a:r>
          </a:p>
          <a:p>
            <a:pPr defTabSz="955639">
              <a:defRPr/>
            </a:pPr>
            <a:r>
              <a:rPr lang="en-US" altLang="en-US" dirty="0"/>
              <a:t>Safety Observation Track</a:t>
            </a:r>
          </a:p>
          <a:p>
            <a:pPr defTabSz="955639">
              <a:defRPr/>
            </a:pPr>
            <a:r>
              <a:rPr lang="en-US" altLang="en-US" dirty="0"/>
              <a:t>Audit Track</a:t>
            </a:r>
          </a:p>
          <a:p>
            <a:pPr defTabSz="955639">
              <a:defRPr/>
            </a:pPr>
            <a:endParaRPr lang="en-US" altLang="en-US" dirty="0"/>
          </a:p>
          <a:p>
            <a:pPr defTabSz="955639">
              <a:defRPr/>
            </a:pPr>
            <a:r>
              <a:rPr lang="en-US" altLang="en-US" dirty="0"/>
              <a:t>Let’s review each one. </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8</a:t>
            </a:fld>
            <a:endParaRPr lang="en-US" dirty="0"/>
          </a:p>
        </p:txBody>
      </p:sp>
    </p:spTree>
    <p:extLst>
      <p:ext uri="{BB962C8B-B14F-4D97-AF65-F5344CB8AC3E}">
        <p14:creationId xmlns:p14="http://schemas.microsoft.com/office/powerpoint/2010/main" val="250508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1" dirty="0"/>
              <a:t>Incident Track</a:t>
            </a:r>
            <a:r>
              <a:rPr lang="en-US" b="1" baseline="30000" dirty="0"/>
              <a:t>® 	</a:t>
            </a:r>
          </a:p>
          <a:p>
            <a:r>
              <a:rPr lang="en-US" sz="1200" i="1" dirty="0"/>
              <a:t>*Click reveals New Incident window</a:t>
            </a:r>
          </a:p>
          <a:p>
            <a:endParaRPr lang="en-US" b="1" dirty="0"/>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Automates incident reporting, OSHA logs, and trending</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Focus efforts to target loss sources</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Near-miss reporting </a:t>
            </a:r>
          </a:p>
          <a:p>
            <a:pPr marL="171450" indent="-171450">
              <a:lnSpc>
                <a:spcPct val="150000"/>
              </a:lnSpc>
              <a:spcBef>
                <a:spcPts val="0"/>
              </a:spcBef>
              <a:spcAft>
                <a:spcPts val="0"/>
              </a:spcAft>
              <a:buFont typeface="Arial" panose="020B0604020202020204" pitchFamily="34" charset="0"/>
              <a:buChar char="•"/>
            </a:pPr>
            <a:r>
              <a:rPr lang="en-US" altLang="en-US" sz="1050" dirty="0">
                <a:solidFill>
                  <a:srgbClr val="000000"/>
                </a:solidFill>
              </a:rPr>
              <a:t>Manage and maintain your own data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Simple, step-by-step wizard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Investigate</a:t>
            </a:r>
            <a:r>
              <a:rPr lang="en-US" baseline="0" dirty="0"/>
              <a:t> and identify root causes, at-risk behaviors, and at-risk conditions</a:t>
            </a:r>
            <a:endParaRPr lang="en-US" dirty="0"/>
          </a:p>
          <a:p>
            <a:r>
              <a:rPr lang="en-US" b="0" dirty="0"/>
              <a:t>OSHA 300 Log</a:t>
            </a:r>
          </a:p>
          <a:p>
            <a:r>
              <a:rPr lang="en-US" b="0" dirty="0"/>
              <a:t>First Report of Injury: State-specific</a:t>
            </a:r>
          </a:p>
          <a:p>
            <a:endParaRPr lang="en-US" b="0" dirty="0"/>
          </a:p>
          <a:p>
            <a:r>
              <a:rPr lang="en-US" b="0" dirty="0"/>
              <a:t>Sophisticated Trending and Graphs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50" dirty="0"/>
              <a:t>Print and distribute trending reports to multiple sites, enabling a targeted, proactive training response.</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9</a:t>
            </a:fld>
            <a:endParaRPr lang="en-US"/>
          </a:p>
        </p:txBody>
      </p:sp>
    </p:spTree>
    <p:extLst>
      <p:ext uri="{BB962C8B-B14F-4D97-AF65-F5344CB8AC3E}">
        <p14:creationId xmlns:p14="http://schemas.microsoft.com/office/powerpoint/2010/main" val="141648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b="1" kern="1200" dirty="0">
                <a:solidFill>
                  <a:schemeClr val="tx1"/>
                </a:solidFill>
                <a:effectLst/>
                <a:latin typeface="Arial" charset="0"/>
                <a:ea typeface="MS PGothic" panose="020B0600070205080204" pitchFamily="34" charset="-128"/>
                <a:cs typeface="MS PGothic" charset="0"/>
              </a:rPr>
              <a:t>Training Track</a:t>
            </a:r>
            <a:r>
              <a:rPr lang="en-US" sz="1050" kern="1200" dirty="0">
                <a:solidFill>
                  <a:schemeClr val="tx1"/>
                </a:solidFill>
                <a:effectLst/>
                <a:latin typeface="Arial" charset="0"/>
                <a:ea typeface="MS PGothic" panose="020B0600070205080204" pitchFamily="34" charset="-128"/>
                <a:cs typeface="MS PGothic"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*Click reveals Online Training Information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50" i="1" dirty="0"/>
              <a:t>*2</a:t>
            </a:r>
            <a:r>
              <a:rPr lang="en-US" sz="1050" i="1" baseline="30000" dirty="0"/>
              <a:t>nd</a:t>
            </a:r>
            <a:r>
              <a:rPr lang="en-US" sz="1050" i="1" dirty="0"/>
              <a:t> click reveals Portable Ladder </a:t>
            </a:r>
            <a:r>
              <a:rPr lang="en-US" sz="1050" i="1" dirty="0" err="1"/>
              <a:t>Safetywindow</a:t>
            </a:r>
            <a:endParaRPr lang="en-US" sz="1050"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50" kern="1200" dirty="0">
              <a:solidFill>
                <a:schemeClr val="tx1"/>
              </a:solidFill>
              <a:effectLst/>
              <a:latin typeface="Arial" charset="0"/>
              <a:ea typeface="MS PGothic" panose="020B0600070205080204" pitchFamily="34" charset="-128"/>
              <a:cs typeface="MS PGothic" charset="0"/>
            </a:endParaRP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Track your training automatically &amp; stay OSHA-compliant.</a:t>
            </a:r>
          </a:p>
          <a:p>
            <a:pPr marL="171450" indent="-171450" algn="l">
              <a:spcBef>
                <a:spcPts val="0"/>
              </a:spcBef>
              <a:spcAft>
                <a:spcPts val="0"/>
              </a:spcAft>
              <a:buFont typeface="Arial" panose="020B0604020202020204" pitchFamily="34" charset="0"/>
              <a:buChar char="•"/>
            </a:pPr>
            <a:r>
              <a:rPr lang="en-US" altLang="en-US" sz="1050" dirty="0">
                <a:solidFill>
                  <a:srgbClr val="000000"/>
                </a:solidFill>
              </a:rPr>
              <a:t>Schedule and record training sessions for your employees effortlessly.</a:t>
            </a:r>
          </a:p>
          <a:p>
            <a:pPr marL="171450" indent="-171450" algn="l">
              <a:spcBef>
                <a:spcPts val="0"/>
              </a:spcBef>
              <a:spcAft>
                <a:spcPts val="1322"/>
              </a:spcAft>
              <a:buFont typeface="Arial" panose="020B0604020202020204" pitchFamily="34" charset="0"/>
              <a:buChar char="•"/>
            </a:pPr>
            <a:r>
              <a:rPr lang="en-US" altLang="en-US" sz="1050" dirty="0">
                <a:solidFill>
                  <a:srgbClr val="000000"/>
                </a:solidFill>
              </a:rPr>
              <a:t>Employees and Managers receive reminders of trainings coming due.</a:t>
            </a:r>
          </a:p>
          <a:p>
            <a:pPr marL="171450" indent="-171450" algn="l">
              <a:spcBef>
                <a:spcPts val="0"/>
              </a:spcBef>
              <a:spcAft>
                <a:spcPts val="1322"/>
              </a:spcAft>
              <a:buFont typeface="Arial" panose="020B0604020202020204" pitchFamily="34" charset="0"/>
              <a:buChar char="•"/>
            </a:pPr>
            <a:r>
              <a:rPr lang="en-US" altLang="en-US" sz="1050" dirty="0">
                <a:solidFill>
                  <a:srgbClr val="000000"/>
                </a:solidFill>
              </a:rPr>
              <a:t>Keep records and run reports easily by using Training Track as your solution.</a:t>
            </a:r>
          </a:p>
          <a:p>
            <a:pPr marL="0" indent="0" algn="l">
              <a:spcBef>
                <a:spcPts val="0"/>
              </a:spcBef>
              <a:spcAft>
                <a:spcPts val="1322"/>
              </a:spcAft>
              <a:buFont typeface="Arial" panose="020B0604020202020204" pitchFamily="34" charset="0"/>
              <a:buNone/>
            </a:pPr>
            <a:endParaRPr lang="en-US" altLang="en-US" sz="1050" dirty="0">
              <a:solidFill>
                <a:srgbClr val="000000"/>
              </a:solidFill>
            </a:endParaRPr>
          </a:p>
          <a:p>
            <a:pPr marL="0" indent="0" algn="l">
              <a:spcBef>
                <a:spcPts val="0"/>
              </a:spcBef>
              <a:spcAft>
                <a:spcPts val="1322"/>
              </a:spcAft>
              <a:buFont typeface="Arial" panose="020B0604020202020204" pitchFamily="34" charset="0"/>
              <a:buNone/>
            </a:pPr>
            <a:r>
              <a:rPr lang="en-US" sz="900" b="0" dirty="0"/>
              <a:t>Training Track delivers the scope and flexibility needed for a complete and automated online training program.</a:t>
            </a:r>
          </a:p>
          <a:p>
            <a:pPr marL="171450" indent="-171450" algn="l">
              <a:spcBef>
                <a:spcPts val="0"/>
              </a:spcBef>
              <a:spcAft>
                <a:spcPts val="10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Pause scheduled trainings</a:t>
            </a:r>
          </a:p>
          <a:p>
            <a:pPr marL="171450" indent="-171450" algn="l">
              <a:spcBef>
                <a:spcPts val="0"/>
              </a:spcBef>
              <a:spcAft>
                <a:spcPts val="10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Download certificates of completion from Training History</a:t>
            </a:r>
          </a:p>
          <a:p>
            <a:pPr marL="171450"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Recording Offline trainings</a:t>
            </a:r>
          </a:p>
          <a:p>
            <a:pPr marL="577802" lvl="1"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Include attachments</a:t>
            </a:r>
          </a:p>
          <a:p>
            <a:pPr marL="577802" lvl="1"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Track and record the instructor of the course, cost, education credits, and license information</a:t>
            </a:r>
          </a:p>
          <a:p>
            <a:pPr marL="171450" lvl="0" indent="-171450" algn="l">
              <a:spcBef>
                <a:spcPts val="0"/>
              </a:spcBef>
              <a:spcAft>
                <a:spcPts val="300"/>
              </a:spcAft>
              <a:buFont typeface="Arial" panose="020B0604020202020204" pitchFamily="34" charset="0"/>
              <a:buChar char="•"/>
            </a:pPr>
            <a:r>
              <a:rPr lang="en-US" altLang="en-US" sz="1200" kern="1200" dirty="0">
                <a:solidFill>
                  <a:schemeClr val="tx1"/>
                </a:solidFill>
                <a:latin typeface="Arial" charset="0"/>
                <a:ea typeface="MS PGothic" panose="020B0600070205080204" pitchFamily="34" charset="-128"/>
                <a:cs typeface="+mn-cs"/>
              </a:rPr>
              <a:t>Clear</a:t>
            </a:r>
            <a:r>
              <a:rPr lang="en-US" altLang="en-US" sz="1300" dirty="0"/>
              <a:t> distinction between Online and live training throughout Training Track</a:t>
            </a:r>
          </a:p>
          <a:p>
            <a:pPr marL="577802" lvl="1" indent="-171450" algn="l">
              <a:spcBef>
                <a:spcPts val="0"/>
              </a:spcBef>
              <a:spcAft>
                <a:spcPts val="300"/>
              </a:spcAft>
              <a:buFont typeface="Arial" panose="020B0604020202020204" pitchFamily="34" charset="0"/>
              <a:buChar char="•"/>
            </a:pPr>
            <a:r>
              <a:rPr lang="en-US" altLang="en-US" sz="1200" dirty="0"/>
              <a:t>Create training categories for classroom trainings</a:t>
            </a:r>
          </a:p>
          <a:p>
            <a:pPr marL="171450" lvl="0" indent="-171450" algn="l">
              <a:spcBef>
                <a:spcPts val="0"/>
              </a:spcBef>
              <a:spcAft>
                <a:spcPts val="300"/>
              </a:spcAft>
              <a:buFont typeface="Arial" panose="020B0604020202020204" pitchFamily="34" charset="0"/>
              <a:buChar char="•"/>
            </a:pPr>
            <a:r>
              <a:rPr lang="en-US" altLang="en-US" sz="1300" dirty="0"/>
              <a:t>Schedule training – online, live, and by Employee </a:t>
            </a:r>
          </a:p>
          <a:p>
            <a:pPr marL="577802" lvl="1" indent="-171450" algn="l">
              <a:spcBef>
                <a:spcPts val="0"/>
              </a:spcBef>
              <a:spcAft>
                <a:spcPts val="300"/>
              </a:spcAft>
              <a:buFont typeface="Arial" panose="020B0604020202020204" pitchFamily="34" charset="0"/>
              <a:buChar char="•"/>
            </a:pPr>
            <a:r>
              <a:rPr lang="en-US" altLang="en-US" sz="1300" dirty="0"/>
              <a:t>Auto-notifications</a:t>
            </a:r>
          </a:p>
          <a:p>
            <a:pPr marL="577802" lvl="1" indent="-171450" algn="l">
              <a:spcBef>
                <a:spcPts val="0"/>
              </a:spcBef>
              <a:spcAft>
                <a:spcPts val="300"/>
              </a:spcAft>
              <a:buFont typeface="Arial" panose="020B0604020202020204" pitchFamily="34" charset="0"/>
              <a:buChar char="•"/>
            </a:pPr>
            <a:r>
              <a:rPr lang="en-US" altLang="en-US" sz="1300" dirty="0"/>
              <a:t>Clear and useful reporting</a:t>
            </a:r>
          </a:p>
          <a:p>
            <a:pPr marL="577802" marR="0" lvl="1" indent="-171450" algn="l" defTabSz="95563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50" dirty="0"/>
              <a:t>Review training information, preview, and schedule an online training from the library</a:t>
            </a:r>
          </a:p>
          <a:p>
            <a:pPr marL="171450" marR="0" lvl="0" indent="-171450" algn="l" defTabSz="955639"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dirty="0">
                <a:latin typeface="Tahoma" charset="0"/>
              </a:rPr>
              <a:t>Trainings are accessible across all major desktop, laptop, and tablet formats, and all major web browsers</a:t>
            </a:r>
          </a:p>
          <a:p>
            <a:pPr marL="0" marR="0" lvl="0" indent="0" algn="l" defTabSz="955639" rtl="0" eaLnBrk="0" fontAlgn="base" latinLnBrk="0" hangingPunct="0">
              <a:lnSpc>
                <a:spcPct val="100000"/>
              </a:lnSpc>
              <a:spcBef>
                <a:spcPct val="30000"/>
              </a:spcBef>
              <a:spcAft>
                <a:spcPct val="0"/>
              </a:spcAft>
              <a:buClrTx/>
              <a:buSzTx/>
              <a:buFontTx/>
              <a:buNone/>
              <a:tabLst/>
              <a:defRPr/>
            </a:pPr>
            <a:endParaRPr lang="en-US" altLang="en-US" sz="1050" dirty="0"/>
          </a:p>
          <a:p>
            <a:pPr lvl="0"/>
            <a:r>
              <a:rPr lang="en-US" sz="1050" b="1" kern="1200" dirty="0">
                <a:solidFill>
                  <a:schemeClr val="tx1"/>
                </a:solidFill>
                <a:effectLst/>
                <a:latin typeface="Arial" charset="0"/>
                <a:ea typeface="MS PGothic" panose="020B0600070205080204" pitchFamily="34" charset="-128"/>
                <a:cs typeface="MS PGothic" charset="0"/>
              </a:rPr>
              <a:t>Safety Videos</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The extensive library spans dozens of industries and topics including industry-specific safety, compliance, human resources, healthcare, and school staff training videos, plus much more.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Over 300 courses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Available in both English &amp; Spanish</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Safety Videos can be accessed from the Library</a:t>
            </a:r>
          </a:p>
          <a:p>
            <a:pPr marL="171450" lvl="0"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100% OSHA/DOT/EPA-compliant</a:t>
            </a:r>
          </a:p>
          <a:p>
            <a:pPr lvl="0"/>
            <a:endParaRPr lang="en-US" sz="1050" b="1" kern="1200" dirty="0">
              <a:solidFill>
                <a:schemeClr val="tx1"/>
              </a:solidFill>
              <a:effectLst/>
              <a:latin typeface="Arial" charset="0"/>
              <a:ea typeface="MS PGothic" panose="020B0600070205080204" pitchFamily="34" charset="-128"/>
              <a:cs typeface="MS PGothic" charset="0"/>
            </a:endParaRPr>
          </a:p>
          <a:p>
            <a:pPr lvl="0"/>
            <a:r>
              <a:rPr lang="en-US" sz="1050" b="1" kern="1200" dirty="0">
                <a:solidFill>
                  <a:schemeClr val="tx1"/>
                </a:solidFill>
                <a:effectLst/>
                <a:latin typeface="Arial" charset="0"/>
                <a:ea typeface="MS PGothic" panose="020B0600070205080204" pitchFamily="34" charset="-128"/>
                <a:cs typeface="MS PGothic" charset="0"/>
              </a:rPr>
              <a:t>Employee Portal</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Your employees have their own portal, where they can access assigned training, library materials, News and Announcements, and more.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Online e-Learning: efficient, convenient, and cost-effective</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Instant ROI</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Cost savings versus classroom-based training</a:t>
            </a:r>
          </a:p>
          <a:p>
            <a:pPr marL="986002" lvl="2"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Access anywhere with an internet connection</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Reduces incidents, accidents &amp; claims</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Ensures compliance</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Targeted training to address loss sources</a:t>
            </a:r>
          </a:p>
          <a:p>
            <a:pPr lvl="0"/>
            <a:endParaRPr lang="en-US" sz="1050" b="1" u="sng" kern="1200" dirty="0">
              <a:solidFill>
                <a:schemeClr val="tx1"/>
              </a:solidFill>
              <a:effectLst/>
              <a:latin typeface="Arial" charset="0"/>
              <a:ea typeface="MS PGothic" panose="020B0600070205080204" pitchFamily="34" charset="-128"/>
              <a:cs typeface="MS PGothic" charset="0"/>
            </a:endParaRPr>
          </a:p>
          <a:p>
            <a:pPr lvl="0"/>
            <a:endParaRPr lang="en-US" sz="1050" b="1" u="sng" kern="1200" dirty="0">
              <a:solidFill>
                <a:schemeClr val="tx1"/>
              </a:solidFill>
              <a:effectLst/>
              <a:latin typeface="Arial" charset="0"/>
              <a:ea typeface="MS PGothic" panose="020B0600070205080204" pitchFamily="34" charset="-128"/>
              <a:cs typeface="MS PGothic" charset="0"/>
            </a:endParaRPr>
          </a:p>
          <a:p>
            <a:pPr lvl="0"/>
            <a:r>
              <a:rPr lang="en-US" sz="1050" b="1" u="sng" kern="1200" dirty="0">
                <a:solidFill>
                  <a:schemeClr val="tx1"/>
                </a:solidFill>
                <a:effectLst/>
                <a:latin typeface="Arial" charset="0"/>
                <a:ea typeface="MS PGothic" panose="020B0600070205080204" pitchFamily="34" charset="-128"/>
                <a:cs typeface="MS PGothic" charset="0"/>
              </a:rPr>
              <a:t>Client Success Story</a:t>
            </a:r>
          </a:p>
          <a:p>
            <a:pPr lvl="0"/>
            <a:r>
              <a:rPr lang="en-US" sz="1050" b="1" kern="1200" dirty="0">
                <a:solidFill>
                  <a:schemeClr val="tx1"/>
                </a:solidFill>
                <a:effectLst/>
                <a:latin typeface="Arial" charset="0"/>
                <a:ea typeface="MS PGothic" panose="020B0600070205080204" pitchFamily="34" charset="-128"/>
                <a:cs typeface="MS PGothic" charset="0"/>
              </a:rPr>
              <a:t>Company: Precision Castparts Corp.</a:t>
            </a:r>
            <a:endParaRPr lang="en-US" sz="1050" kern="1200" dirty="0">
              <a:solidFill>
                <a:schemeClr val="tx1"/>
              </a:solidFill>
              <a:effectLst/>
              <a:latin typeface="Arial" charset="0"/>
              <a:ea typeface="MS PGothic" panose="020B0600070205080204" pitchFamily="34" charset="-128"/>
              <a:cs typeface="MS PGothic" charset="0"/>
            </a:endParaRP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Issue: This company needed to reduce training costs and be able to train employees efficiently.</a:t>
            </a:r>
          </a:p>
          <a:p>
            <a:pPr marL="577802" lvl="1" indent="-171450">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Solution: Succeed converted over 20 employee New Hire and General Safety training courses from PowerPoints to automated online courses.  This streamlined productivity, and training assignments were automatically monitored and tracked in Training Track™.</a:t>
            </a:r>
          </a:p>
          <a:p>
            <a:pPr marL="577802" lvl="1" indent="-171450" algn="l">
              <a:spcBef>
                <a:spcPts val="0"/>
              </a:spcBef>
              <a:buFont typeface="Arial" panose="020B0604020202020204" pitchFamily="34" charset="0"/>
              <a:buChar char="•"/>
            </a:pPr>
            <a:r>
              <a:rPr lang="en-US" sz="1050" kern="1200" dirty="0">
                <a:solidFill>
                  <a:schemeClr val="tx1"/>
                </a:solidFill>
                <a:effectLst/>
                <a:latin typeface="Arial" charset="0"/>
                <a:ea typeface="MS PGothic" panose="020B0600070205080204" pitchFamily="34" charset="-128"/>
                <a:cs typeface="MS PGothic" charset="0"/>
              </a:rPr>
              <a:t>Results: One division has realized annual hard-dollar savings of $23,000 by converting instructor-led classroom courses into automated online programs. Divisional Training Coordinator says, "</a:t>
            </a:r>
            <a:r>
              <a:rPr lang="en-US" sz="1050" i="1" kern="1200" dirty="0">
                <a:solidFill>
                  <a:schemeClr val="tx1"/>
                </a:solidFill>
                <a:effectLst/>
                <a:latin typeface="Arial" charset="0"/>
                <a:ea typeface="MS PGothic" panose="020B0600070205080204" pitchFamily="34" charset="-128"/>
                <a:cs typeface="MS PGothic" charset="0"/>
              </a:rPr>
              <a:t>we are saving hundreds of hours in productivity due to these online training programs, and we are just getting started!</a:t>
            </a:r>
            <a:r>
              <a:rPr lang="en-US" sz="1050" kern="1200" dirty="0">
                <a:solidFill>
                  <a:schemeClr val="tx1"/>
                </a:solidFill>
                <a:effectLst/>
                <a:latin typeface="Arial" charset="0"/>
                <a:ea typeface="MS PGothic" panose="020B0600070205080204" pitchFamily="34" charset="-128"/>
                <a:cs typeface="MS PGothic" charset="0"/>
              </a:rPr>
              <a:t>" The company has already made plans to continue to transfer all applicable training to an online training format.</a:t>
            </a:r>
          </a:p>
          <a:p>
            <a:pPr marL="577802" lvl="1" indent="-171450" algn="l">
              <a:spcBef>
                <a:spcPts val="0"/>
              </a:spcBef>
              <a:buFont typeface="Arial" panose="020B0604020202020204" pitchFamily="34" charset="0"/>
              <a:buChar char="•"/>
            </a:pPr>
            <a:r>
              <a:rPr lang="en-US" sz="1050" b="1" kern="1200" dirty="0">
                <a:solidFill>
                  <a:schemeClr val="tx1"/>
                </a:solidFill>
                <a:effectLst/>
                <a:latin typeface="Arial" charset="0"/>
                <a:ea typeface="MS PGothic" panose="020B0600070205080204" pitchFamily="34" charset="-128"/>
                <a:cs typeface="MS PGothic" charset="0"/>
              </a:rPr>
              <a:t>Training Cost Savings Calculator</a:t>
            </a:r>
            <a:r>
              <a:rPr lang="en-US" sz="1050" kern="1200" dirty="0">
                <a:solidFill>
                  <a:schemeClr val="tx1"/>
                </a:solidFill>
                <a:effectLst/>
                <a:latin typeface="Arial" charset="0"/>
                <a:ea typeface="MS PGothic" panose="020B0600070205080204" pitchFamily="34" charset="-128"/>
                <a:cs typeface="MS PGothic" charset="0"/>
              </a:rPr>
              <a:t>: ROI &amp; Discovery</a:t>
            </a:r>
          </a:p>
        </p:txBody>
      </p:sp>
      <p:sp>
        <p:nvSpPr>
          <p:cNvPr id="4" name="Slide Number Placeholder 3"/>
          <p:cNvSpPr>
            <a:spLocks noGrp="1"/>
          </p:cNvSpPr>
          <p:nvPr>
            <p:ph type="sldNum" sz="quarter" idx="10"/>
          </p:nvPr>
        </p:nvSpPr>
        <p:spPr/>
        <p:txBody>
          <a:bodyPr/>
          <a:lstStyle/>
          <a:p>
            <a:pPr>
              <a:defRPr/>
            </a:pPr>
            <a:fld id="{C44968E1-1072-466F-8079-5B5BFC53D02E}" type="slidenum">
              <a:rPr lang="en-US" smtClean="0"/>
              <a:pPr>
                <a:defRPr/>
              </a:pPr>
              <a:t>10</a:t>
            </a:fld>
            <a:endParaRPr lang="en-US"/>
          </a:p>
        </p:txBody>
      </p:sp>
    </p:spTree>
    <p:extLst>
      <p:ext uri="{BB962C8B-B14F-4D97-AF65-F5344CB8AC3E}">
        <p14:creationId xmlns:p14="http://schemas.microsoft.com/office/powerpoint/2010/main" val="10245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882339" y="3098800"/>
            <a:ext cx="7586158" cy="539878"/>
          </a:xfrm>
        </p:spPr>
        <p:txBody>
          <a:bodyPr anchor="t"/>
          <a:lstStyle>
            <a:lvl1pPr algn="l">
              <a:defRPr sz="2600" cap="none" baseline="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884768" y="3650457"/>
            <a:ext cx="7583729" cy="429419"/>
          </a:xfrm>
        </p:spPr>
        <p:txBody>
          <a:bodyPr/>
          <a:lstStyle>
            <a:lvl1pPr algn="l">
              <a:buFont typeface="Arial" pitchFamily="34" charset="0"/>
              <a:buNone/>
              <a:defRPr sz="1800" b="0" i="0">
                <a:solidFill>
                  <a:schemeClr val="bg1"/>
                </a:solidFill>
                <a:latin typeface="Arial"/>
              </a:defRPr>
            </a:lvl1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marL="0" indent="0">
              <a:buNone/>
              <a:defRPr>
                <a:solidFill>
                  <a:schemeClr val="bg1"/>
                </a:solidFill>
              </a:defRPr>
            </a:lvl1pPr>
          </a:lstStyle>
          <a:p>
            <a:endParaRPr lang="en-US" dirty="0"/>
          </a:p>
        </p:txBody>
      </p:sp>
      <p:sp>
        <p:nvSpPr>
          <p:cNvPr id="3" name="Content Placeholder 2"/>
          <p:cNvSpPr>
            <a:spLocks noGrp="1"/>
          </p:cNvSpPr>
          <p:nvPr>
            <p:ph idx="1"/>
          </p:nvPr>
        </p:nvSpPr>
        <p:spPr>
          <a:xfrm>
            <a:off x="301624" y="148915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16" name="Content Placeholder 2"/>
          <p:cNvSpPr>
            <a:spLocks noGrp="1"/>
          </p:cNvSpPr>
          <p:nvPr>
            <p:ph idx="12"/>
          </p:nvPr>
        </p:nvSpPr>
        <p:spPr>
          <a:xfrm>
            <a:off x="2698314" y="150058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17" name="Content Placeholder 2"/>
          <p:cNvSpPr>
            <a:spLocks noGrp="1"/>
          </p:cNvSpPr>
          <p:nvPr>
            <p:ph idx="13"/>
          </p:nvPr>
        </p:nvSpPr>
        <p:spPr>
          <a:xfrm>
            <a:off x="5095004" y="1500588"/>
            <a:ext cx="2286000" cy="2560320"/>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200">
                <a:solidFill>
                  <a:schemeClr val="bg1"/>
                </a:solidFill>
              </a:defRPr>
            </a:lvl2pPr>
            <a:lvl3pPr marL="514350" indent="0">
              <a:buNone/>
              <a:defRPr sz="1500">
                <a:solidFill>
                  <a:schemeClr val="bg1"/>
                </a:solidFill>
              </a:defRPr>
            </a:lvl3pPr>
          </a:lstStyle>
          <a:p>
            <a:pPr lvl="0"/>
            <a:r>
              <a:rPr lang="en-US" dirty="0"/>
              <a:t>Click to edit Master text styles</a:t>
            </a:r>
          </a:p>
          <a:p>
            <a:pPr lvl="1"/>
            <a:r>
              <a:rPr lang="en-US" dirty="0"/>
              <a:t>Level 2</a:t>
            </a:r>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435058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a:xfrm>
            <a:off x="301624" y="199131"/>
            <a:ext cx="8534368" cy="664561"/>
          </a:xfrm>
        </p:spPr>
        <p:txBody>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2032573A-628E-3F46-808F-E457CC63C715}"/>
              </a:ext>
            </a:extLst>
          </p:cNvPr>
          <p:cNvSpPr>
            <a:spLocks noGrp="1"/>
          </p:cNvSpPr>
          <p:nvPr>
            <p:ph idx="12"/>
          </p:nvPr>
        </p:nvSpPr>
        <p:spPr>
          <a:xfrm>
            <a:off x="301624" y="1187341"/>
            <a:ext cx="4145248" cy="3092467"/>
          </a:xfrm>
          <a:solidFill>
            <a:schemeClr val="tx2">
              <a:alpha val="80000"/>
            </a:schemeClr>
          </a:solidFill>
        </p:spPr>
        <p:txBody>
          <a:bodyPr lIns="274320" tIns="182880" rIns="91440" bIns="182880" anchor="t">
            <a:noAutofit/>
          </a:bodyPr>
          <a:lstStyle>
            <a:lvl1pPr marL="0" indent="0">
              <a:buNone/>
              <a:defRPr sz="2000" b="1">
                <a:solidFill>
                  <a:srgbClr val="F4BD33"/>
                </a:solidFill>
              </a:defRPr>
            </a:lvl1pPr>
            <a:lvl2pPr marL="0" indent="0">
              <a:lnSpc>
                <a:spcPct val="100000"/>
              </a:lnSpc>
              <a:buNone/>
              <a:defRPr sz="1400">
                <a:solidFill>
                  <a:schemeClr val="bg1"/>
                </a:solidFill>
              </a:defRPr>
            </a:lvl2pPr>
            <a:lvl3pPr marL="182880" indent="-182880">
              <a:lnSpc>
                <a:spcPct val="100000"/>
              </a:lnSpc>
              <a:spcBef>
                <a:spcPts val="800"/>
              </a:spcBef>
              <a:buClr>
                <a:schemeClr val="bg1"/>
              </a:buClr>
              <a:buFont typeface="Arial" panose="020B0604020202020204" pitchFamily="34" charset="0"/>
              <a:buChar char="•"/>
              <a:defRPr sz="1400" baseline="0">
                <a:solidFill>
                  <a:schemeClr val="bg1"/>
                </a:solidFill>
              </a:defRPr>
            </a:lvl3pPr>
          </a:lstStyle>
          <a:p>
            <a:pPr lvl="0"/>
            <a:r>
              <a:rPr lang="en-US" dirty="0"/>
              <a:t>Click to edit Master text styles</a:t>
            </a:r>
          </a:p>
          <a:p>
            <a:pPr lvl="1"/>
            <a:r>
              <a:rPr lang="en-US" dirty="0"/>
              <a:t>Level 2</a:t>
            </a:r>
          </a:p>
          <a:p>
            <a:pPr lvl="2"/>
            <a:r>
              <a:rPr lang="en-US" dirty="0"/>
              <a:t>Level 3</a:t>
            </a:r>
          </a:p>
        </p:txBody>
      </p:sp>
    </p:spTree>
    <p:extLst>
      <p:ext uri="{BB962C8B-B14F-4D97-AF65-F5344CB8AC3E}">
        <p14:creationId xmlns:p14="http://schemas.microsoft.com/office/powerpoint/2010/main" val="215504043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4" y="835829"/>
            <a:ext cx="8539165" cy="3755231"/>
          </a:xfrm>
        </p:spPr>
        <p:txBody>
          <a:bodyPr/>
          <a:lstStyle>
            <a:lvl1pPr marL="182880">
              <a:buClr>
                <a:srgbClr val="FF871F"/>
              </a:buClr>
              <a:defRPr baseline="0">
                <a:solidFill>
                  <a:srgbClr val="6B635B"/>
                </a:solidFill>
              </a:defRPr>
            </a:lvl1pPr>
            <a:lvl2pPr>
              <a:buClr>
                <a:srgbClr val="FF871F"/>
              </a:buClr>
              <a:defRPr baseline="0">
                <a:solidFill>
                  <a:srgbClr val="6B635B"/>
                </a:solidFill>
              </a:defRPr>
            </a:lvl2pPr>
            <a:lvl3pPr>
              <a:buClr>
                <a:srgbClr val="FF871F"/>
              </a:buClr>
              <a:defRPr baseline="0">
                <a:solidFill>
                  <a:srgbClr val="6B635B"/>
                </a:solidFill>
              </a:defRPr>
            </a:lvl3pPr>
            <a:lvl4pPr>
              <a:buClr>
                <a:srgbClr val="FF871F"/>
              </a:buClr>
              <a:defRPr baseline="0">
                <a:solidFill>
                  <a:srgbClr val="6B635B"/>
                </a:solidFill>
              </a:defRPr>
            </a:lvl4pPr>
            <a:lvl5pPr>
              <a:buClr>
                <a:srgbClr val="FF871F"/>
              </a:buClr>
              <a:defRPr baseline="0">
                <a:solidFill>
                  <a:srgbClr val="6B6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noGrp="1" noChangeArrowheads="1"/>
          </p:cNvSpPr>
          <p:nvPr>
            <p:ph type="title"/>
          </p:nvPr>
        </p:nvSpPr>
        <p:spPr bwMode="auto">
          <a:xfrm>
            <a:off x="301624" y="202531"/>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baseline="0">
                <a:solidFill>
                  <a:srgbClr val="0095D3"/>
                </a:solidFill>
              </a:defRPr>
            </a:lvl1pPr>
          </a:lstStyle>
          <a:p>
            <a:pPr lvl="0"/>
            <a:r>
              <a:rPr lang="en-US" dirty="0"/>
              <a:t>Click to edit Master title style</a:t>
            </a:r>
          </a:p>
        </p:txBody>
      </p:sp>
      <p:sp>
        <p:nvSpPr>
          <p:cNvPr id="9"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1752" y="715174"/>
            <a:ext cx="4114800" cy="3755231"/>
          </a:xfrm>
        </p:spPr>
        <p:txBody>
          <a:bodyPr/>
          <a:lstStyle>
            <a:lvl1pPr marL="233363" indent="-233363">
              <a:buFont typeface="Lucida Grande"/>
              <a:buChar char="•"/>
              <a:defRPr sz="1800" baseline="0">
                <a:solidFill>
                  <a:srgbClr val="6B635B"/>
                </a:solidFill>
              </a:defRPr>
            </a:lvl1pPr>
            <a:lvl2pPr>
              <a:defRPr sz="1600" baseline="0">
                <a:solidFill>
                  <a:srgbClr val="6B635B"/>
                </a:solidFill>
              </a:defRPr>
            </a:lvl2pPr>
            <a:lvl3pPr>
              <a:defRPr sz="1400" baseline="0">
                <a:solidFill>
                  <a:srgbClr val="6B635B"/>
                </a:solidFill>
              </a:defRPr>
            </a:lvl3pPr>
            <a:lvl4pPr>
              <a:defRPr sz="1400" baseline="0">
                <a:solidFill>
                  <a:srgbClr val="6B635B"/>
                </a:solidFill>
              </a:defRPr>
            </a:lvl4pPr>
            <a:lvl5pPr>
              <a:defRPr sz="1400" baseline="0">
                <a:solidFill>
                  <a:srgbClr val="6B63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5988" y="715174"/>
            <a:ext cx="4114800" cy="3755231"/>
          </a:xfrm>
        </p:spPr>
        <p:txBody>
          <a:bodyPr/>
          <a:lstStyle>
            <a:lvl1pPr marL="233363" indent="-233363">
              <a:defRPr sz="1800" baseline="0">
                <a:solidFill>
                  <a:srgbClr val="6B635B"/>
                </a:solidFill>
              </a:defRPr>
            </a:lvl1pPr>
            <a:lvl2pPr>
              <a:defRPr sz="1600" baseline="0">
                <a:solidFill>
                  <a:srgbClr val="6B635B"/>
                </a:solidFill>
              </a:defRPr>
            </a:lvl2pPr>
            <a:lvl3pPr>
              <a:defRPr sz="1400" baseline="0">
                <a:solidFill>
                  <a:srgbClr val="6B635B"/>
                </a:solidFill>
              </a:defRPr>
            </a:lvl3pPr>
            <a:lvl4pPr>
              <a:defRPr sz="1400" baseline="0">
                <a:solidFill>
                  <a:srgbClr val="6B635B"/>
                </a:solidFill>
              </a:defRPr>
            </a:lvl4pPr>
            <a:lvl5pPr>
              <a:defRPr sz="1400" baseline="0">
                <a:solidFill>
                  <a:srgbClr val="6B63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title"/>
          </p:nvPr>
        </p:nvSpPr>
        <p:spPr bwMode="auto">
          <a:xfrm>
            <a:off x="301624" y="114300"/>
            <a:ext cx="8539165" cy="558799"/>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b="1" i="0" baseline="0"/>
            </a:lvl1pPr>
          </a:lstStyle>
          <a:p>
            <a:pPr lvl="0"/>
            <a:r>
              <a:rPr lang="en-US" dirty="0"/>
              <a:t>Click to edit Master title style</a:t>
            </a:r>
          </a:p>
        </p:txBody>
      </p:sp>
      <p:sp>
        <p:nvSpPr>
          <p:cNvPr id="8"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01624" y="114300"/>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cap="none" baseline="0"/>
            </a:lvl1pPr>
          </a:lstStyle>
          <a:p>
            <a:pPr lvl="0"/>
            <a:r>
              <a:rPr lang="en-US" dirty="0"/>
              <a:t>Click to edit Master title style</a:t>
            </a:r>
          </a:p>
        </p:txBody>
      </p:sp>
      <p:sp>
        <p:nvSpPr>
          <p:cNvPr id="7"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00038" y="1621631"/>
            <a:ext cx="8540750" cy="931069"/>
          </a:xfrm>
        </p:spPr>
        <p:txBody>
          <a:bodyPr anchor="b"/>
          <a:lstStyle>
            <a:lvl1pPr algn="ctr">
              <a:defRPr sz="3200" b="1" i="0" baseline="0">
                <a:solidFill>
                  <a:srgbClr val="0095D3"/>
                </a:solidFill>
              </a:defRPr>
            </a:lvl1pPr>
          </a:lstStyle>
          <a:p>
            <a:r>
              <a:rPr lang="en-US" dirty="0"/>
              <a:t>Click to edit Master title style</a:t>
            </a:r>
          </a:p>
        </p:txBody>
      </p:sp>
      <p:sp>
        <p:nvSpPr>
          <p:cNvPr id="8" name="Text Placeholder 7"/>
          <p:cNvSpPr>
            <a:spLocks noGrp="1"/>
          </p:cNvSpPr>
          <p:nvPr>
            <p:ph type="body" sz="quarter" idx="12"/>
          </p:nvPr>
        </p:nvSpPr>
        <p:spPr>
          <a:xfrm>
            <a:off x="300039" y="2614612"/>
            <a:ext cx="8540749" cy="471488"/>
          </a:xfrm>
        </p:spPr>
        <p:txBody>
          <a:bodyPr/>
          <a:lstStyle>
            <a:lvl1pPr algn="ctr">
              <a:lnSpc>
                <a:spcPct val="100000"/>
              </a:lnSpc>
              <a:spcBef>
                <a:spcPts val="0"/>
              </a:spcBef>
              <a:buFont typeface="Arial" pitchFamily="34" charset="0"/>
              <a:buNone/>
              <a:defRPr b="0" baseline="0">
                <a:solidFill>
                  <a:srgbClr val="6B635B"/>
                </a:solidFill>
              </a:defRPr>
            </a:lvl1pPr>
          </a:lstStyle>
          <a:p>
            <a:pPr lvl="0"/>
            <a:r>
              <a:rPr lang="en-US" dirty="0"/>
              <a:t>Click to edit Master text styles</a:t>
            </a:r>
          </a:p>
        </p:txBody>
      </p:sp>
      <p:sp>
        <p:nvSpPr>
          <p:cNvPr id="7"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624" y="588169"/>
            <a:ext cx="8539165" cy="809720"/>
          </a:xfrm>
        </p:spPr>
        <p:txBody>
          <a:bodyPr anchor="b"/>
          <a:lstStyle>
            <a:lvl1pPr algn="l">
              <a:defRPr lang="en-US" sz="2800" b="1" baseline="0" dirty="0">
                <a:solidFill>
                  <a:srgbClr val="0095D3"/>
                </a:solidFill>
                <a:latin typeface="+mj-lt"/>
                <a:ea typeface="+mj-ea"/>
                <a:cs typeface="+mj-cs"/>
              </a:defRPr>
            </a:lvl1pPr>
          </a:lstStyle>
          <a:p>
            <a:r>
              <a:rPr lang="en-US" dirty="0"/>
              <a:t>Agenda</a:t>
            </a:r>
          </a:p>
        </p:txBody>
      </p:sp>
      <p:sp>
        <p:nvSpPr>
          <p:cNvPr id="8" name="Text Placeholder 7"/>
          <p:cNvSpPr>
            <a:spLocks noGrp="1"/>
          </p:cNvSpPr>
          <p:nvPr>
            <p:ph type="body" sz="quarter" idx="12"/>
          </p:nvPr>
        </p:nvSpPr>
        <p:spPr>
          <a:xfrm>
            <a:off x="301624" y="1657826"/>
            <a:ext cx="8539165" cy="2723674"/>
          </a:xfrm>
        </p:spPr>
        <p:txBody>
          <a:bodyPr/>
          <a:lstStyle>
            <a:lvl1pPr marL="182880" indent="-233363">
              <a:buClr>
                <a:srgbClr val="FF871F"/>
              </a:buClr>
              <a:buFont typeface="Lucida Grande"/>
              <a:buChar char="•"/>
              <a:defRPr baseline="0">
                <a:solidFill>
                  <a:srgbClr val="6B635B"/>
                </a:solidFill>
              </a:defRPr>
            </a:lvl1pPr>
            <a:lvl2pPr>
              <a:buClr>
                <a:srgbClr val="FF871F"/>
              </a:buClr>
              <a:defRPr baseline="0">
                <a:solidFill>
                  <a:srgbClr val="6B635B"/>
                </a:solidFill>
              </a:defRPr>
            </a:lvl2pPr>
            <a:lvl3pPr>
              <a:buClr>
                <a:srgbClr val="FF871F"/>
              </a:buClr>
              <a:defRPr baseline="0">
                <a:solidFill>
                  <a:srgbClr val="6B635B"/>
                </a:solidFill>
              </a:defRPr>
            </a:lvl3pPr>
            <a:lvl4pPr>
              <a:buClr>
                <a:srgbClr val="FF871F"/>
              </a:buClr>
              <a:defRPr baseline="0">
                <a:solidFill>
                  <a:srgbClr val="6B635B"/>
                </a:solidFill>
              </a:defRPr>
            </a:lvl4pPr>
            <a:lvl5pPr>
              <a:buClr>
                <a:srgbClr val="FF871F"/>
              </a:buClr>
              <a:defRPr baseline="0">
                <a:solidFill>
                  <a:srgbClr val="6B63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 1">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41593849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C230DC-7EC3-AE42-B033-378A01C05921}"/>
              </a:ext>
            </a:extLst>
          </p:cNvPr>
          <p:cNvSpPr/>
          <p:nvPr userDrawn="1"/>
        </p:nvSpPr>
        <p:spPr bwMode="auto">
          <a:xfrm>
            <a:off x="0" y="761330"/>
            <a:ext cx="9144000" cy="2945330"/>
          </a:xfrm>
          <a:prstGeom prst="rect">
            <a:avLst/>
          </a:prstGeom>
          <a:solidFill>
            <a:schemeClr val="accent1"/>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5" name="TextBox 4">
            <a:extLst>
              <a:ext uri="{FF2B5EF4-FFF2-40B4-BE49-F238E27FC236}">
                <a16:creationId xmlns:a16="http://schemas.microsoft.com/office/drawing/2014/main" id="{0525936B-C767-5E43-BF36-314F11E0FD9D}"/>
              </a:ext>
            </a:extLst>
          </p:cNvPr>
          <p:cNvSpPr txBox="1"/>
          <p:nvPr userDrawn="1"/>
        </p:nvSpPr>
        <p:spPr>
          <a:xfrm>
            <a:off x="125129" y="481930"/>
            <a:ext cx="825867" cy="2400657"/>
          </a:xfrm>
          <a:prstGeom prst="rect">
            <a:avLst/>
          </a:prstGeom>
          <a:noFill/>
        </p:spPr>
        <p:txBody>
          <a:bodyPr wrap="none" rtlCol="0">
            <a:spAutoFit/>
          </a:bodyPr>
          <a:lstStyle/>
          <a:p>
            <a:pPr algn="l"/>
            <a:r>
              <a:rPr lang="en-US" sz="15000" dirty="0">
                <a:solidFill>
                  <a:srgbClr val="F4BD33"/>
                </a:solidFill>
                <a:latin typeface="+mn-lt"/>
                <a:ea typeface="+mn-ea"/>
              </a:rPr>
              <a:t>“</a:t>
            </a:r>
          </a:p>
        </p:txBody>
      </p:sp>
      <p:sp>
        <p:nvSpPr>
          <p:cNvPr id="3" name="Content Placeholder 2"/>
          <p:cNvSpPr>
            <a:spLocks noGrp="1"/>
          </p:cNvSpPr>
          <p:nvPr>
            <p:ph idx="1"/>
          </p:nvPr>
        </p:nvSpPr>
        <p:spPr>
          <a:xfrm>
            <a:off x="889479" y="1155032"/>
            <a:ext cx="7475589" cy="2415941"/>
          </a:xfrm>
        </p:spPr>
        <p:txBody>
          <a:bodyPr/>
          <a:lstStyle>
            <a:lvl1pPr marL="0" indent="0">
              <a:lnSpc>
                <a:spcPct val="100000"/>
              </a:lnSpc>
              <a:buClr>
                <a:srgbClr val="FF871F"/>
              </a:buClr>
              <a:buNone/>
              <a:defRPr baseline="0">
                <a:solidFill>
                  <a:schemeClr val="bg1"/>
                </a:solidFill>
              </a:defRPr>
            </a:lvl1pPr>
            <a:lvl2pPr marL="0" indent="0">
              <a:lnSpc>
                <a:spcPct val="100000"/>
              </a:lnSpc>
              <a:buClr>
                <a:schemeClr val="bg1"/>
              </a:buClr>
              <a:buFontTx/>
              <a:buNone/>
              <a:defRPr sz="1200" baseline="0">
                <a:solidFill>
                  <a:schemeClr val="bg1"/>
                </a:solidFill>
              </a:defRPr>
            </a:lvl2pPr>
            <a:lvl3pPr>
              <a:buClr>
                <a:srgbClr val="FF871F"/>
              </a:buClr>
              <a:defRPr baseline="0">
                <a:solidFill>
                  <a:schemeClr val="bg1"/>
                </a:solidFill>
              </a:defRPr>
            </a:lvl3pPr>
            <a:lvl4pPr>
              <a:buClr>
                <a:srgbClr val="FF871F"/>
              </a:buClr>
              <a:defRPr baseline="0">
                <a:solidFill>
                  <a:schemeClr val="bg1"/>
                </a:solidFill>
              </a:defRPr>
            </a:lvl4pPr>
            <a:lvl5pPr>
              <a:buClr>
                <a:srgbClr val="FF871F"/>
              </a:buClr>
              <a:defRPr baseline="0">
                <a:solidFill>
                  <a:schemeClr val="bg1"/>
                </a:solidFill>
              </a:defRPr>
            </a:lvl5pPr>
          </a:lstStyle>
          <a:p>
            <a:pPr lvl="0"/>
            <a:r>
              <a:rPr lang="en-US" dirty="0"/>
              <a:t>Click to edit Master text styles</a:t>
            </a:r>
          </a:p>
          <a:p>
            <a:pPr lvl="1"/>
            <a:r>
              <a:rPr lang="en-US" dirty="0"/>
              <a:t>Second level</a:t>
            </a:r>
          </a:p>
        </p:txBody>
      </p:sp>
      <p:sp>
        <p:nvSpPr>
          <p:cNvPr id="8" name="Rectangle 2"/>
          <p:cNvSpPr>
            <a:spLocks noGrp="1" noChangeArrowheads="1"/>
          </p:cNvSpPr>
          <p:nvPr>
            <p:ph type="title"/>
          </p:nvPr>
        </p:nvSpPr>
        <p:spPr bwMode="auto">
          <a:xfrm>
            <a:off x="301624" y="202531"/>
            <a:ext cx="8539165" cy="5587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b="1" i="0" baseline="0">
                <a:solidFill>
                  <a:srgbClr val="0095D3"/>
                </a:solidFill>
              </a:defRPr>
            </a:lvl1pPr>
          </a:lstStyle>
          <a:p>
            <a:pPr lvl="0"/>
            <a:r>
              <a:rPr lang="en-US" dirty="0"/>
              <a:t>Click to edit Master title style</a:t>
            </a:r>
          </a:p>
        </p:txBody>
      </p:sp>
      <p:sp>
        <p:nvSpPr>
          <p:cNvPr id="9" name="Rectangle 9"/>
          <p:cNvSpPr>
            <a:spLocks noGrp="1" noChangeArrowheads="1"/>
          </p:cNvSpPr>
          <p:nvPr>
            <p:ph type="ftr" sz="quarter" idx="3"/>
          </p:nvPr>
        </p:nvSpPr>
        <p:spPr bwMode="auto">
          <a:xfrm>
            <a:off x="1155700" y="4948578"/>
            <a:ext cx="7209368" cy="15875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l" eaLnBrk="0" hangingPunct="0">
              <a:spcAft>
                <a:spcPct val="0"/>
              </a:spcAft>
              <a:defRPr sz="1000">
                <a:solidFill>
                  <a:schemeClr val="bg1"/>
                </a:solidFill>
              </a:defRPr>
            </a:lvl1pPr>
          </a:lstStyle>
          <a:p>
            <a:pPr>
              <a:defRPr/>
            </a:pPr>
            <a:endParaRPr lang="en-US" dirty="0"/>
          </a:p>
        </p:txBody>
      </p:sp>
    </p:spTree>
    <p:extLst>
      <p:ext uri="{BB962C8B-B14F-4D97-AF65-F5344CB8AC3E}">
        <p14:creationId xmlns:p14="http://schemas.microsoft.com/office/powerpoint/2010/main" val="27241981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Full &amp; Title &amp; Boxes">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800600"/>
          </a:xfrm>
          <a:solidFill>
            <a:schemeClr val="bg1">
              <a:lumMod val="95000"/>
            </a:schemeClr>
          </a:solidFill>
        </p:spPr>
        <p:txBody>
          <a:bodyPr/>
          <a:lstStyle>
            <a:lvl1pPr marL="0" indent="0">
              <a:buNone/>
              <a:defRPr>
                <a:solidFill>
                  <a:schemeClr val="bg1"/>
                </a:solidFill>
              </a:defRPr>
            </a:lvl1pPr>
          </a:lstStyle>
          <a:p>
            <a:endParaRPr lang="en-US" dirty="0"/>
          </a:p>
        </p:txBody>
      </p:sp>
      <p:sp>
        <p:nvSpPr>
          <p:cNvPr id="3" name="Content Placeholder 2"/>
          <p:cNvSpPr>
            <a:spLocks noGrp="1"/>
          </p:cNvSpPr>
          <p:nvPr>
            <p:ph idx="1"/>
          </p:nvPr>
        </p:nvSpPr>
        <p:spPr>
          <a:xfrm>
            <a:off x="301624" y="1294694"/>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75" indent="0">
              <a:buNone/>
              <a:defRPr sz="1500">
                <a:solidFill>
                  <a:schemeClr val="bg1"/>
                </a:solidFill>
              </a:defRPr>
            </a:lvl2pPr>
            <a:lvl3pPr marL="514350" indent="0">
              <a:buNone/>
              <a:defRPr sz="1500">
                <a:solidFill>
                  <a:schemeClr val="bg1"/>
                </a:solidFill>
              </a:defRPr>
            </a:lvl3pPr>
          </a:lstStyle>
          <a:p>
            <a:pPr lvl="0"/>
            <a:r>
              <a:rPr lang="en-US" dirty="0"/>
              <a:t>Click to edit Master text styles</a:t>
            </a:r>
          </a:p>
        </p:txBody>
      </p:sp>
      <p:sp>
        <p:nvSpPr>
          <p:cNvPr id="16" name="Content Placeholder 2"/>
          <p:cNvSpPr>
            <a:spLocks noGrp="1"/>
          </p:cNvSpPr>
          <p:nvPr>
            <p:ph idx="12"/>
          </p:nvPr>
        </p:nvSpPr>
        <p:spPr>
          <a:xfrm>
            <a:off x="301624" y="1906232"/>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75" indent="0">
              <a:buNone/>
              <a:defRPr sz="1500">
                <a:solidFill>
                  <a:schemeClr val="bg1"/>
                </a:solidFill>
              </a:defRPr>
            </a:lvl2pPr>
            <a:lvl3pPr marL="514350" indent="0">
              <a:buNone/>
              <a:defRPr sz="1500">
                <a:solidFill>
                  <a:schemeClr val="bg1"/>
                </a:solidFill>
              </a:defRPr>
            </a:lvl3pPr>
          </a:lstStyle>
          <a:p>
            <a:pPr lvl="0"/>
            <a:r>
              <a:rPr lang="en-US" dirty="0"/>
              <a:t>Click to edit Master </a:t>
            </a:r>
            <a:r>
              <a:rPr lang="en-US"/>
              <a:t>text styles</a:t>
            </a:r>
            <a:endParaRPr lang="en-US" dirty="0"/>
          </a:p>
        </p:txBody>
      </p:sp>
      <p:sp>
        <p:nvSpPr>
          <p:cNvPr id="17" name="Content Placeholder 2"/>
          <p:cNvSpPr>
            <a:spLocks noGrp="1"/>
          </p:cNvSpPr>
          <p:nvPr>
            <p:ph idx="13"/>
          </p:nvPr>
        </p:nvSpPr>
        <p:spPr>
          <a:xfrm>
            <a:off x="301624" y="2517770"/>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75" indent="0">
              <a:buNone/>
              <a:defRPr sz="1500">
                <a:solidFill>
                  <a:schemeClr val="bg1"/>
                </a:solidFill>
              </a:defRPr>
            </a:lvl2pPr>
            <a:lvl3pPr marL="514350" indent="0">
              <a:buNone/>
              <a:defRPr sz="1500">
                <a:solidFill>
                  <a:schemeClr val="bg1"/>
                </a:solidFill>
              </a:defRPr>
            </a:lvl3pPr>
          </a:lstStyle>
          <a:p>
            <a:pPr lvl="0"/>
            <a:r>
              <a:rPr lang="en-US" dirty="0"/>
              <a:t>Click to edit Master </a:t>
            </a:r>
            <a:r>
              <a:rPr lang="en-US"/>
              <a:t>text styles</a:t>
            </a:r>
            <a:endParaRPr lang="en-US" dirty="0"/>
          </a:p>
        </p:txBody>
      </p:sp>
      <p:sp>
        <p:nvSpPr>
          <p:cNvPr id="18" name="Content Placeholder 2"/>
          <p:cNvSpPr>
            <a:spLocks noGrp="1"/>
          </p:cNvSpPr>
          <p:nvPr>
            <p:ph idx="14"/>
          </p:nvPr>
        </p:nvSpPr>
        <p:spPr>
          <a:xfrm>
            <a:off x="301624" y="3129308"/>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75" indent="0">
              <a:buNone/>
              <a:defRPr sz="1500">
                <a:solidFill>
                  <a:schemeClr val="bg1"/>
                </a:solidFill>
              </a:defRPr>
            </a:lvl2pPr>
            <a:lvl3pPr marL="514350" indent="0">
              <a:buNone/>
              <a:defRPr sz="1500">
                <a:solidFill>
                  <a:schemeClr val="bg1"/>
                </a:solidFill>
              </a:defRPr>
            </a:lvl3pPr>
          </a:lstStyle>
          <a:p>
            <a:pPr lvl="0"/>
            <a:r>
              <a:rPr lang="en-US" dirty="0"/>
              <a:t>Click to edit Master </a:t>
            </a:r>
            <a:r>
              <a:rPr lang="en-US"/>
              <a:t>text styles</a:t>
            </a:r>
            <a:endParaRPr lang="en-US" dirty="0"/>
          </a:p>
        </p:txBody>
      </p:sp>
      <p:sp>
        <p:nvSpPr>
          <p:cNvPr id="19" name="Content Placeholder 2"/>
          <p:cNvSpPr>
            <a:spLocks noGrp="1"/>
          </p:cNvSpPr>
          <p:nvPr>
            <p:ph idx="15"/>
          </p:nvPr>
        </p:nvSpPr>
        <p:spPr>
          <a:xfrm>
            <a:off x="301624" y="3740846"/>
            <a:ext cx="4270376" cy="537387"/>
          </a:xfrm>
          <a:solidFill>
            <a:schemeClr val="tx2">
              <a:alpha val="80000"/>
            </a:schemeClr>
          </a:solidFill>
        </p:spPr>
        <p:txBody>
          <a:bodyPr lIns="274320" tIns="182880" rIns="274320" bIns="182880" anchor="ctr">
            <a:noAutofit/>
          </a:bodyPr>
          <a:lstStyle>
            <a:lvl1pPr marL="0" indent="0">
              <a:buNone/>
              <a:defRPr sz="2000">
                <a:solidFill>
                  <a:schemeClr val="bg1"/>
                </a:solidFill>
              </a:defRPr>
            </a:lvl1pPr>
            <a:lvl2pPr marL="257175" indent="0">
              <a:buNone/>
              <a:defRPr sz="1500">
                <a:solidFill>
                  <a:schemeClr val="bg1"/>
                </a:solidFill>
              </a:defRPr>
            </a:lvl2pPr>
            <a:lvl3pPr marL="514350" indent="0">
              <a:buNone/>
              <a:defRPr sz="1500">
                <a:solidFill>
                  <a:schemeClr val="bg1"/>
                </a:solidFill>
              </a:defRPr>
            </a:lvl3pPr>
          </a:lstStyle>
          <a:p>
            <a:pPr lvl="0"/>
            <a:r>
              <a:rPr lang="en-US" dirty="0"/>
              <a:t>Click to edit Master </a:t>
            </a:r>
            <a:r>
              <a:rPr lang="en-US"/>
              <a:t>text styles</a:t>
            </a:r>
            <a:endParaRPr lang="en-US" dirty="0"/>
          </a:p>
        </p:txBody>
      </p:sp>
      <p:sp>
        <p:nvSpPr>
          <p:cNvPr id="2" name="Title 1">
            <a:extLst>
              <a:ext uri="{FF2B5EF4-FFF2-40B4-BE49-F238E27FC236}">
                <a16:creationId xmlns:a16="http://schemas.microsoft.com/office/drawing/2014/main" id="{B686EF15-8018-2D49-8318-677FEC348DE8}"/>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361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DD2AD9-AAB0-4A70-ABF2-8EA05EDDBC20}"/>
              </a:ext>
            </a:extLst>
          </p:cNvPr>
          <p:cNvSpPr/>
          <p:nvPr userDrawn="1"/>
        </p:nvSpPr>
        <p:spPr bwMode="auto">
          <a:xfrm>
            <a:off x="0" y="4725086"/>
            <a:ext cx="9144000" cy="418414"/>
          </a:xfrm>
          <a:prstGeom prst="rect">
            <a:avLst/>
          </a:prstGeom>
          <a:solidFill>
            <a:schemeClr val="tx2">
              <a:alpha val="80000"/>
            </a:schemeClr>
          </a:solidFill>
          <a:ln w="9525">
            <a:noFill/>
            <a:miter lim="800000"/>
            <a:headEnd/>
            <a:tailEnd/>
          </a:ln>
        </p:spPr>
        <p:txBody>
          <a:bodyPr vert="horz" wrap="square" lIns="274320" tIns="182880" rIns="91440" bIns="182880" numCol="1" anchor="t" anchorCtr="0" compatLnSpc="1">
            <a:prstTxWarp prst="textNoShape">
              <a:avLst/>
            </a:prstTxWarp>
            <a:noAutofit/>
          </a:bodyPr>
          <a:lstStyle/>
          <a:p>
            <a:pPr marL="0" lvl="0" indent="0" algn="l" eaLnBrk="1" hangingPunct="1">
              <a:lnSpc>
                <a:spcPts val="2400"/>
              </a:lnSpc>
              <a:spcBef>
                <a:spcPts val="1000"/>
              </a:spcBef>
              <a:spcAft>
                <a:spcPct val="0"/>
              </a:spcAft>
              <a:buClr>
                <a:srgbClr val="FF871F"/>
              </a:buClr>
              <a:buSzPct val="115000"/>
              <a:buFont typeface="Lucida Grande"/>
              <a:buNone/>
            </a:pPr>
            <a:endParaRPr lang="en-US" sz="2000" b="1" i="0" baseline="0" dirty="0" err="1">
              <a:solidFill>
                <a:srgbClr val="F4BD33"/>
              </a:solidFill>
              <a:latin typeface="+mn-lt"/>
              <a:ea typeface="+mn-ea"/>
            </a:endParaRPr>
          </a:p>
        </p:txBody>
      </p:sp>
      <p:sp>
        <p:nvSpPr>
          <p:cNvPr id="1026" name="Rectangle 2"/>
          <p:cNvSpPr>
            <a:spLocks noGrp="1" noChangeArrowheads="1"/>
          </p:cNvSpPr>
          <p:nvPr>
            <p:ph type="title"/>
          </p:nvPr>
        </p:nvSpPr>
        <p:spPr bwMode="auto">
          <a:xfrm>
            <a:off x="301624" y="199131"/>
            <a:ext cx="8539165" cy="5731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1624" y="772327"/>
            <a:ext cx="8539165" cy="37552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
          <p:cNvSpPr txBox="1">
            <a:spLocks/>
          </p:cNvSpPr>
          <p:nvPr/>
        </p:nvSpPr>
        <p:spPr>
          <a:xfrm>
            <a:off x="110231" y="4893577"/>
            <a:ext cx="382785" cy="274637"/>
          </a:xfrm>
          <a:prstGeom prst="rect">
            <a:avLst/>
          </a:prstGeom>
        </p:spPr>
        <p:txBody>
          <a:bodyPr vert="horz" lIns="91440" tIns="45720" rIns="91440" bIns="45720" rtlCol="0" anchor="ctr"/>
          <a:lstStyle>
            <a:defPPr>
              <a:defRPr lang="en-US"/>
            </a:defPPr>
            <a:lvl1pPr algn="r" rtl="0" fontAlgn="base">
              <a:spcBef>
                <a:spcPct val="0"/>
              </a:spcBef>
              <a:spcAft>
                <a:spcPct val="40000"/>
              </a:spcAft>
              <a:defRPr sz="1000" kern="1200">
                <a:solidFill>
                  <a:schemeClr val="bg1"/>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a:lstStyle>
          <a:p>
            <a:fld id="{60D1DDB2-AF6A-DD47-89A8-55E2D6BF3DEE}" type="slidenum">
              <a:rPr lang="en-US" smtClean="0"/>
              <a:pPr/>
              <a:t>‹#›</a:t>
            </a:fld>
            <a:endParaRPr lang="en-US" dirty="0"/>
          </a:p>
        </p:txBody>
      </p:sp>
      <p:sp>
        <p:nvSpPr>
          <p:cNvPr id="3" name="TextBox 2">
            <a:extLst>
              <a:ext uri="{FF2B5EF4-FFF2-40B4-BE49-F238E27FC236}">
                <a16:creationId xmlns:a16="http://schemas.microsoft.com/office/drawing/2014/main" id="{D0ED7793-10DF-4A8A-B311-BE462490366B}"/>
              </a:ext>
            </a:extLst>
          </p:cNvPr>
          <p:cNvSpPr txBox="1"/>
          <p:nvPr userDrawn="1"/>
        </p:nvSpPr>
        <p:spPr>
          <a:xfrm>
            <a:off x="7378700" y="4756596"/>
            <a:ext cx="1765300" cy="400110"/>
          </a:xfrm>
          <a:prstGeom prst="rect">
            <a:avLst/>
          </a:prstGeom>
          <a:noFill/>
        </p:spPr>
        <p:txBody>
          <a:bodyPr wrap="square" rtlCol="0">
            <a:spAutoFit/>
          </a:bodyPr>
          <a:lstStyle/>
          <a:p>
            <a:pPr algn="l"/>
            <a:r>
              <a:rPr lang="en-US" sz="1000" b="1" dirty="0">
                <a:solidFill>
                  <a:schemeClr val="bg1"/>
                </a:solidFill>
                <a:latin typeface="+mn-lt"/>
                <a:ea typeface="+mn-ea"/>
              </a:rPr>
              <a:t>&lt; INSERT YOUR LOGO ON THE SLIDE MASTER &gt;</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1" r:id="rId4"/>
    <p:sldLayoutId id="2147483653" r:id="rId5"/>
    <p:sldLayoutId id="2147483652" r:id="rId6"/>
    <p:sldLayoutId id="2147483676" r:id="rId7"/>
    <p:sldLayoutId id="2147483772" r:id="rId8"/>
    <p:sldLayoutId id="2147483765"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hf hdr="0" ftr="0" dt="0"/>
  <p:txStyles>
    <p:titleStyle>
      <a:lvl1pPr algn="l" rtl="0" eaLnBrk="1" fontAlgn="base" hangingPunct="1">
        <a:spcBef>
          <a:spcPct val="0"/>
        </a:spcBef>
        <a:spcAft>
          <a:spcPct val="0"/>
        </a:spcAft>
        <a:defRPr sz="2800" b="1" i="0" cap="none" spc="30" baseline="0">
          <a:solidFill>
            <a:srgbClr val="0095D3"/>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rgbClr val="FF871F"/>
        </a:buClr>
        <a:buSzPct val="115000"/>
        <a:buFont typeface="Lucida Grande"/>
        <a:buChar char="•"/>
        <a:defRPr sz="1800" b="0" i="0" baseline="0">
          <a:solidFill>
            <a:srgbClr val="6B635B"/>
          </a:solidFill>
          <a:latin typeface="+mn-lt"/>
          <a:ea typeface="+mn-ea"/>
          <a:cs typeface="+mn-cs"/>
        </a:defRPr>
      </a:lvl1pPr>
      <a:lvl2pPr marL="520700" indent="-292100" algn="l" rtl="0" eaLnBrk="1" fontAlgn="base" hangingPunct="1">
        <a:lnSpc>
          <a:spcPts val="2200"/>
        </a:lnSpc>
        <a:spcBef>
          <a:spcPts val="800"/>
        </a:spcBef>
        <a:spcAft>
          <a:spcPct val="0"/>
        </a:spcAft>
        <a:buClr>
          <a:srgbClr val="FF871F"/>
        </a:buClr>
        <a:buSzPct val="110000"/>
        <a:buFont typeface="Lucida Grande"/>
        <a:buChar char="-"/>
        <a:defRPr sz="1600">
          <a:solidFill>
            <a:srgbClr val="6B635B"/>
          </a:solidFill>
          <a:latin typeface="+mn-lt"/>
          <a:ea typeface="+mn-ea"/>
        </a:defRPr>
      </a:lvl2pPr>
      <a:lvl3pPr marL="749300" indent="-228600" algn="l" rtl="0" eaLnBrk="1" fontAlgn="base"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3.png"/><Relationship Id="rId11" Type="http://schemas.openxmlformats.org/officeDocument/2006/relationships/image" Target="../media/image18.png"/><Relationship Id="rId5" Type="http://schemas.microsoft.com/office/2007/relationships/hdphoto" Target="../media/hdphoto2.wdp"/><Relationship Id="rId10" Type="http://schemas.openxmlformats.org/officeDocument/2006/relationships/hyperlink" Target="https://www.lossfreerx.com/fs/info/succeed_training_collection_brochure.pdf" TargetMode="External"/><Relationship Id="rId4" Type="http://schemas.openxmlformats.org/officeDocument/2006/relationships/image" Target="../media/image6.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0.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3.png"/><Relationship Id="rId11"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20.jpg"/><Relationship Id="rId4" Type="http://schemas.openxmlformats.org/officeDocument/2006/relationships/image" Target="../media/image8.png"/><Relationship Id="rId9" Type="http://schemas.openxmlformats.org/officeDocument/2006/relationships/hyperlink" Target="https://www.lossfreerx.com/videos/ghs/video.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13.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microsoft.com/office/2007/relationships/hdphoto" Target="../media/hdphoto7.wdp"/><Relationship Id="rId4" Type="http://schemas.openxmlformats.org/officeDocument/2006/relationships/image" Target="../media/image1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3.xml"/><Relationship Id="rId6" Type="http://schemas.microsoft.com/office/2007/relationships/hdphoto" Target="../media/hdphoto5.wdp"/><Relationship Id="rId5" Type="http://schemas.openxmlformats.org/officeDocument/2006/relationships/image" Target="../media/image10.png"/><Relationship Id="rId10" Type="http://schemas.openxmlformats.org/officeDocument/2006/relationships/image" Target="../media/image31.png"/><Relationship Id="rId4" Type="http://schemas.openxmlformats.org/officeDocument/2006/relationships/slide" Target="slide3.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ssfreerx.com/fs/events/index.html" TargetMode="External"/><Relationship Id="rId2" Type="http://schemas.openxmlformats.org/officeDocument/2006/relationships/slideLayout" Target="../slideLayouts/slideLayout11.xml"/><Relationship Id="rId1" Type="http://schemas.openxmlformats.org/officeDocument/2006/relationships/tags" Target="../tags/tag16.xml"/><Relationship Id="rId4" Type="http://schemas.openxmlformats.org/officeDocument/2006/relationships/hyperlink" Target="https://www.lossfreerx.com/fs/succeed_solution/training/client_platform_training.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slide" Target="slide3.xml"/><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notesSlide" Target="../notesSlides/notesSlide7.xml"/><Relationship Id="rId16"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 Id="rId1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5" name="Group 4">
            <a:extLst>
              <a:ext uri="{FF2B5EF4-FFF2-40B4-BE49-F238E27FC236}">
                <a16:creationId xmlns:a16="http://schemas.microsoft.com/office/drawing/2014/main" id="{70BD2129-35C6-4B02-9640-1FD192AAFE27}"/>
              </a:ext>
            </a:extLst>
          </p:cNvPr>
          <p:cNvGrpSpPr/>
          <p:nvPr/>
        </p:nvGrpSpPr>
        <p:grpSpPr>
          <a:xfrm>
            <a:off x="2605179" y="479517"/>
            <a:ext cx="7080882" cy="4184466"/>
            <a:chOff x="-340942" y="654539"/>
            <a:chExt cx="6943874" cy="4166325"/>
          </a:xfrm>
        </p:grpSpPr>
        <p:pic>
          <p:nvPicPr>
            <p:cNvPr id="7" name="Picture 6">
              <a:extLst>
                <a:ext uri="{FF2B5EF4-FFF2-40B4-BE49-F238E27FC236}">
                  <a16:creationId xmlns:a16="http://schemas.microsoft.com/office/drawing/2014/main" id="{6A43E8F1-8BEB-4641-BB07-C7F542532D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942" y="654539"/>
              <a:ext cx="6943874" cy="4166325"/>
            </a:xfrm>
            <a:prstGeom prst="rect">
              <a:avLst/>
            </a:prstGeom>
          </p:spPr>
        </p:pic>
        <p:pic>
          <p:nvPicPr>
            <p:cNvPr id="8" name="Content Placeholder 2">
              <a:extLst>
                <a:ext uri="{FF2B5EF4-FFF2-40B4-BE49-F238E27FC236}">
                  <a16:creationId xmlns:a16="http://schemas.microsoft.com/office/drawing/2014/main" id="{D7EC4389-C577-46CA-8BD8-F2F1D84631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06391" y="1019417"/>
              <a:ext cx="5034013" cy="3215673"/>
            </a:xfrm>
            <a:prstGeom prst="rect">
              <a:avLst/>
            </a:prstGeom>
            <a:noFill/>
            <a:ln w="9525">
              <a:solidFill>
                <a:schemeClr val="bg1">
                  <a:lumMod val="50000"/>
                </a:schemeClr>
              </a:solidFill>
              <a:miter lim="800000"/>
              <a:headEnd/>
              <a:tailEnd/>
            </a:ln>
            <a:effectLst>
              <a:outerShdw blurRad="76200" dir="13500000" sy="23000" kx="1200000" algn="br" rotWithShape="0">
                <a:prstClr val="black">
                  <a:alpha val="20000"/>
                </a:prstClr>
              </a:outerShdw>
            </a:effectLst>
          </p:spPr>
        </p:pic>
      </p:grpSp>
      <p:sp>
        <p:nvSpPr>
          <p:cNvPr id="10" name="Content Placeholder 23">
            <a:extLst>
              <a:ext uri="{FF2B5EF4-FFF2-40B4-BE49-F238E27FC236}">
                <a16:creationId xmlns:a16="http://schemas.microsoft.com/office/drawing/2014/main" id="{4FCB4EAB-EBA9-4BA5-907A-68C6067425D6}"/>
              </a:ext>
            </a:extLst>
          </p:cNvPr>
          <p:cNvSpPr txBox="1">
            <a:spLocks/>
          </p:cNvSpPr>
          <p:nvPr/>
        </p:nvSpPr>
        <p:spPr>
          <a:xfrm>
            <a:off x="0" y="2959733"/>
            <a:ext cx="9144000" cy="836761"/>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74320" lvl="0">
              <a:lnSpc>
                <a:spcPct val="100000"/>
              </a:lnSpc>
              <a:spcBef>
                <a:spcPct val="0"/>
              </a:spcBef>
              <a:spcAft>
                <a:spcPct val="40000"/>
              </a:spcAft>
              <a:buClrTx/>
              <a:buSzTx/>
            </a:pPr>
            <a:endParaRPr lang="en-US" sz="2000" b="1" dirty="0">
              <a:solidFill>
                <a:srgbClr val="F4BD33"/>
              </a:solidFill>
            </a:endParaRPr>
          </a:p>
        </p:txBody>
      </p:sp>
      <p:sp>
        <p:nvSpPr>
          <p:cNvPr id="2" name="Title 1">
            <a:extLst>
              <a:ext uri="{FF2B5EF4-FFF2-40B4-BE49-F238E27FC236}">
                <a16:creationId xmlns:a16="http://schemas.microsoft.com/office/drawing/2014/main" id="{882BD91E-93E2-F54B-A0B5-54EE50418F55}"/>
              </a:ext>
            </a:extLst>
          </p:cNvPr>
          <p:cNvSpPr>
            <a:spLocks noGrp="1"/>
          </p:cNvSpPr>
          <p:nvPr>
            <p:ph type="ctrTitle"/>
          </p:nvPr>
        </p:nvSpPr>
        <p:spPr/>
        <p:txBody>
          <a:bodyPr anchor="b"/>
          <a:lstStyle/>
          <a:p>
            <a:r>
              <a:rPr lang="en-US" sz="3600" dirty="0">
                <a:sym typeface="Open Sans"/>
              </a:rPr>
              <a:t>Risk Management Center</a:t>
            </a:r>
            <a:endParaRPr lang="en-US" dirty="0"/>
          </a:p>
        </p:txBody>
      </p:sp>
      <p:sp>
        <p:nvSpPr>
          <p:cNvPr id="6" name="Subtitle 5">
            <a:extLst>
              <a:ext uri="{FF2B5EF4-FFF2-40B4-BE49-F238E27FC236}">
                <a16:creationId xmlns:a16="http://schemas.microsoft.com/office/drawing/2014/main" id="{123A2E0C-CDBB-8D4D-8C58-0CA2A6B1079C}"/>
              </a:ext>
            </a:extLst>
          </p:cNvPr>
          <p:cNvSpPr>
            <a:spLocks noGrp="1"/>
          </p:cNvSpPr>
          <p:nvPr>
            <p:ph type="subTitle" idx="1"/>
          </p:nvPr>
        </p:nvSpPr>
        <p:spPr>
          <a:xfrm>
            <a:off x="884768" y="3842963"/>
            <a:ext cx="7583729" cy="429419"/>
          </a:xfrm>
        </p:spPr>
        <p:txBody>
          <a:bodyPr/>
          <a:lstStyle/>
          <a:p>
            <a:endParaRPr lang="en-US" dirty="0">
              <a:solidFill>
                <a:schemeClr val="tx2"/>
              </a:solidFill>
              <a:sym typeface="Open Sans"/>
            </a:endParaRPr>
          </a:p>
        </p:txBody>
      </p:sp>
      <p:sp>
        <p:nvSpPr>
          <p:cNvPr id="3" name="Rectangle 2">
            <a:extLst>
              <a:ext uri="{FF2B5EF4-FFF2-40B4-BE49-F238E27FC236}">
                <a16:creationId xmlns:a16="http://schemas.microsoft.com/office/drawing/2014/main" id="{5B2DFB12-28AF-4BD4-B826-1A5C8936A17A}"/>
              </a:ext>
            </a:extLst>
          </p:cNvPr>
          <p:cNvSpPr/>
          <p:nvPr/>
        </p:nvSpPr>
        <p:spPr bwMode="auto">
          <a:xfrm>
            <a:off x="604207" y="777875"/>
            <a:ext cx="2527539" cy="1319991"/>
          </a:xfrm>
          <a:prstGeom prst="rect">
            <a:avLst/>
          </a:prstGeom>
          <a:noFill/>
          <a:ln w="19050">
            <a:solidFill>
              <a:schemeClr val="accent3"/>
            </a:solidFill>
            <a:prstDash val="dash"/>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r>
              <a:rPr lang="en-US" sz="1800" b="1" dirty="0">
                <a:solidFill>
                  <a:schemeClr val="tx2"/>
                </a:solidFill>
              </a:rPr>
              <a:t>&lt;YOUR LOGO HERE&gt;</a:t>
            </a:r>
          </a:p>
        </p:txBody>
      </p:sp>
    </p:spTree>
    <p:extLst>
      <p:ext uri="{BB962C8B-B14F-4D97-AF65-F5344CB8AC3E}">
        <p14:creationId xmlns:p14="http://schemas.microsoft.com/office/powerpoint/2010/main" val="335110981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n-tt.png">
            <a:hlinkClick r:id="" action="ppaction://noaction"/>
            <a:extLst>
              <a:ext uri="{FF2B5EF4-FFF2-40B4-BE49-F238E27FC236}">
                <a16:creationId xmlns:a16="http://schemas.microsoft.com/office/drawing/2014/main" id="{2F78E02F-2FB0-45E0-8415-E5DFE3E7E434}"/>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5951" y="93071"/>
            <a:ext cx="658368" cy="658368"/>
          </a:xfrm>
          <a:prstGeom prst="rect">
            <a:avLst/>
          </a:prstGeom>
        </p:spPr>
      </p:pic>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200" dirty="0">
                <a:solidFill>
                  <a:schemeClr val="bg1"/>
                </a:solidFill>
              </a:rPr>
              <a:t>Track your training automatically &amp; stay OSHA-compliant.</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Schedule and record training sessions for your employees effortlessly.</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Employees and Managers receive reminders of trainings coming due.</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Keep records and run reports easily by using Training Track as your solution.</a:t>
            </a:r>
          </a:p>
        </p:txBody>
      </p:sp>
      <p:sp>
        <p:nvSpPr>
          <p:cNvPr id="4" name="Title 3"/>
          <p:cNvSpPr>
            <a:spLocks noGrp="1"/>
          </p:cNvSpPr>
          <p:nvPr>
            <p:ph type="title"/>
          </p:nvPr>
        </p:nvSpPr>
        <p:spPr>
          <a:xfrm>
            <a:off x="928577" y="202531"/>
            <a:ext cx="7912212" cy="558799"/>
          </a:xfrm>
        </p:spPr>
        <p:txBody>
          <a:bodyPr/>
          <a:lstStyle/>
          <a:p>
            <a:r>
              <a:rPr lang="en-US" dirty="0">
                <a:solidFill>
                  <a:schemeClr val="tx2"/>
                </a:solidFill>
              </a:rPr>
              <a:t>Training Track</a:t>
            </a:r>
            <a:r>
              <a:rPr lang="en-US" b="0" dirty="0">
                <a:solidFill>
                  <a:schemeClr val="tx2"/>
                </a:solidFill>
              </a:rPr>
              <a:t>™</a:t>
            </a:r>
            <a:endParaRPr lang="en-US" b="0" baseline="30000" dirty="0">
              <a:solidFill>
                <a:schemeClr val="tx2"/>
              </a:solidFill>
            </a:endParaRPr>
          </a:p>
        </p:txBody>
      </p:sp>
      <p:grpSp>
        <p:nvGrpSpPr>
          <p:cNvPr id="3" name="Group 2">
            <a:extLst>
              <a:ext uri="{FF2B5EF4-FFF2-40B4-BE49-F238E27FC236}">
                <a16:creationId xmlns:a16="http://schemas.microsoft.com/office/drawing/2014/main" id="{A26DB31F-D5F2-49AE-A669-922961E36B94}"/>
              </a:ext>
            </a:extLst>
          </p:cNvPr>
          <p:cNvGrpSpPr/>
          <p:nvPr/>
        </p:nvGrpSpPr>
        <p:grpSpPr>
          <a:xfrm>
            <a:off x="2841025" y="627826"/>
            <a:ext cx="6764616" cy="4086225"/>
            <a:chOff x="2841025" y="627826"/>
            <a:chExt cx="6764616" cy="4086225"/>
          </a:xfrm>
        </p:grpSpPr>
        <p:grpSp>
          <p:nvGrpSpPr>
            <p:cNvPr id="15" name="Group 14">
              <a:extLst>
                <a:ext uri="{FF2B5EF4-FFF2-40B4-BE49-F238E27FC236}">
                  <a16:creationId xmlns:a16="http://schemas.microsoft.com/office/drawing/2014/main" id="{0EE457AB-5FD9-465C-84FD-9CB4F528D38F}"/>
                </a:ext>
              </a:extLst>
            </p:cNvPr>
            <p:cNvGrpSpPr/>
            <p:nvPr/>
          </p:nvGrpSpPr>
          <p:grpSpPr>
            <a:xfrm>
              <a:off x="3766869" y="985141"/>
              <a:ext cx="4942125" cy="3409304"/>
              <a:chOff x="1626398" y="866403"/>
              <a:chExt cx="5856585" cy="4100543"/>
            </a:xfrm>
          </p:grpSpPr>
          <p:pic>
            <p:nvPicPr>
              <p:cNvPr id="17" name="Picture 16">
                <a:extLst>
                  <a:ext uri="{FF2B5EF4-FFF2-40B4-BE49-F238E27FC236}">
                    <a16:creationId xmlns:a16="http://schemas.microsoft.com/office/drawing/2014/main" id="{9ABC3F0D-ADAD-408D-92B0-C7E88A5E8181}"/>
                  </a:ext>
                </a:extLst>
              </p:cNvPr>
              <p:cNvPicPr>
                <a:picLocks noChangeAspect="1"/>
              </p:cNvPicPr>
              <p:nvPr/>
            </p:nvPicPr>
            <p:blipFill>
              <a:blip r:embed="rId6"/>
              <a:stretch>
                <a:fillRect/>
              </a:stretch>
            </p:blipFill>
            <p:spPr>
              <a:xfrm>
                <a:off x="1764071" y="884343"/>
                <a:ext cx="5574919" cy="313589"/>
              </a:xfrm>
              <a:prstGeom prst="rect">
                <a:avLst/>
              </a:prstGeom>
              <a:ln>
                <a:solidFill>
                  <a:srgbClr val="0000FF"/>
                </a:solidFill>
              </a:ln>
            </p:spPr>
          </p:pic>
          <p:pic>
            <p:nvPicPr>
              <p:cNvPr id="24" name="Content Placeholder 1">
                <a:extLst>
                  <a:ext uri="{FF2B5EF4-FFF2-40B4-BE49-F238E27FC236}">
                    <a16:creationId xmlns:a16="http://schemas.microsoft.com/office/drawing/2014/main" id="{E84EAF22-5A7F-48F5-A0D8-2C120FC5A1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6398" y="866403"/>
                <a:ext cx="5856585" cy="4100543"/>
              </a:xfrm>
              <a:prstGeom prst="rect">
                <a:avLst/>
              </a:prstGeom>
              <a:ln>
                <a:solidFill>
                  <a:schemeClr val="bg1">
                    <a:lumMod val="95000"/>
                  </a:schemeClr>
                </a:solidFill>
              </a:ln>
              <a:effectLst>
                <a:outerShdw blurRad="76200" dir="13500000" sy="23000" kx="1200000" algn="br" rotWithShape="0">
                  <a:prstClr val="black">
                    <a:alpha val="20000"/>
                  </a:prstClr>
                </a:outerShdw>
              </a:effec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25" name="Picture 24">
            <a:extLst>
              <a:ext uri="{FF2B5EF4-FFF2-40B4-BE49-F238E27FC236}">
                <a16:creationId xmlns:a16="http://schemas.microsoft.com/office/drawing/2014/main" id="{C65EB796-FEF4-4A33-A398-43D8D918E708}"/>
              </a:ext>
            </a:extLst>
          </p:cNvPr>
          <p:cNvPicPr>
            <a:picLocks noChangeAspect="1"/>
          </p:cNvPicPr>
          <p:nvPr/>
        </p:nvPicPr>
        <p:blipFill>
          <a:blip r:embed="rId9"/>
          <a:stretch>
            <a:fillRect/>
          </a:stretch>
        </p:blipFill>
        <p:spPr>
          <a:xfrm>
            <a:off x="6395062" y="2689793"/>
            <a:ext cx="2121575" cy="1271244"/>
          </a:xfrm>
          <a:prstGeom prst="rect">
            <a:avLst/>
          </a:prstGeom>
          <a:effectLst>
            <a:outerShdw blurRad="63500" sx="102000" sy="102000" algn="ctr" rotWithShape="0">
              <a:prstClr val="black">
                <a:alpha val="40000"/>
              </a:prstClr>
            </a:outerShdw>
          </a:effectLst>
        </p:spPr>
      </p:pic>
      <p:sp>
        <p:nvSpPr>
          <p:cNvPr id="27" name="TextBox 26">
            <a:extLst>
              <a:ext uri="{FF2B5EF4-FFF2-40B4-BE49-F238E27FC236}">
                <a16:creationId xmlns:a16="http://schemas.microsoft.com/office/drawing/2014/main" id="{E7918FD1-52D1-47FF-AC57-96A0E104C8BA}"/>
              </a:ext>
            </a:extLst>
          </p:cNvPr>
          <p:cNvSpPr txBox="1"/>
          <p:nvPr/>
        </p:nvSpPr>
        <p:spPr>
          <a:xfrm>
            <a:off x="728966" y="4120125"/>
            <a:ext cx="1716654" cy="27432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defRPr sz="1000" b="1">
                <a:solidFill>
                  <a:schemeClr val="bg1"/>
                </a:solidFill>
                <a:latin typeface="+mj-lt"/>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dirty="0">
                <a:hlinkClick r:id="rId10">
                  <a:extLst>
                    <a:ext uri="{A12FA001-AC4F-418D-AE19-62706E023703}">
                      <ahyp:hlinkClr xmlns:ahyp="http://schemas.microsoft.com/office/drawing/2018/hyperlinkcolor" val="tx"/>
                    </a:ext>
                  </a:extLst>
                </a:hlinkClick>
              </a:rPr>
              <a:t>View brochure</a:t>
            </a:r>
            <a:endParaRPr lang="en-US" dirty="0"/>
          </a:p>
        </p:txBody>
      </p:sp>
      <p:sp>
        <p:nvSpPr>
          <p:cNvPr id="2" name="AutoShape 2" descr="https://files.slack.com/files-pri/T0P876RFZ-FN4SW6YCW/image.png">
            <a:extLst>
              <a:ext uri="{FF2B5EF4-FFF2-40B4-BE49-F238E27FC236}">
                <a16:creationId xmlns:a16="http://schemas.microsoft.com/office/drawing/2014/main" id="{F133294E-F2A2-45CB-9E5B-9E36F8D2549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87FB5F1-06F0-49C3-82C0-B08EAD19FB56}"/>
              </a:ext>
            </a:extLst>
          </p:cNvPr>
          <p:cNvPicPr>
            <a:picLocks noChangeAspect="1"/>
          </p:cNvPicPr>
          <p:nvPr/>
        </p:nvPicPr>
        <p:blipFill>
          <a:blip r:embed="rId11"/>
          <a:stretch>
            <a:fillRect/>
          </a:stretch>
        </p:blipFill>
        <p:spPr>
          <a:xfrm>
            <a:off x="3938660" y="1381817"/>
            <a:ext cx="4568240" cy="257175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295915074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35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n-sds.png">
            <a:hlinkClick r:id="" action="ppaction://noaction"/>
            <a:extLst>
              <a:ext uri="{FF2B5EF4-FFF2-40B4-BE49-F238E27FC236}">
                <a16:creationId xmlns:a16="http://schemas.microsoft.com/office/drawing/2014/main" id="{4B0F4172-2C51-41F5-94EE-89DB871B08D1}"/>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5951" y="93071"/>
            <a:ext cx="658368" cy="658368"/>
          </a:xfrm>
          <a:prstGeom prst="rect">
            <a:avLst/>
          </a:prstGeom>
        </p:spPr>
      </p:pic>
      <p:grpSp>
        <p:nvGrpSpPr>
          <p:cNvPr id="18" name="Group 17">
            <a:extLst>
              <a:ext uri="{FF2B5EF4-FFF2-40B4-BE49-F238E27FC236}">
                <a16:creationId xmlns:a16="http://schemas.microsoft.com/office/drawing/2014/main" id="{3ABB3F81-FCE8-4873-84E7-68C2FDF15415}"/>
              </a:ext>
            </a:extLst>
          </p:cNvPr>
          <p:cNvGrpSpPr>
            <a:grpSpLocks noChangeAspect="1"/>
          </p:cNvGrpSpPr>
          <p:nvPr/>
        </p:nvGrpSpPr>
        <p:grpSpPr>
          <a:xfrm>
            <a:off x="3758620" y="991148"/>
            <a:ext cx="5008531" cy="3506770"/>
            <a:chOff x="1634365" y="866401"/>
            <a:chExt cx="5847601" cy="4094253"/>
          </a:xfrm>
        </p:grpSpPr>
        <p:pic>
          <p:nvPicPr>
            <p:cNvPr id="28" name="Picture 27">
              <a:extLst>
                <a:ext uri="{FF2B5EF4-FFF2-40B4-BE49-F238E27FC236}">
                  <a16:creationId xmlns:a16="http://schemas.microsoft.com/office/drawing/2014/main" id="{B4847FD4-1A2B-4017-8CE7-C9D6E7AFC1E3}"/>
                </a:ext>
              </a:extLst>
            </p:cNvPr>
            <p:cNvPicPr>
              <a:picLocks noChangeAspect="1"/>
            </p:cNvPicPr>
            <p:nvPr/>
          </p:nvPicPr>
          <p:blipFill>
            <a:blip r:embed="rId6"/>
            <a:stretch>
              <a:fillRect/>
            </a:stretch>
          </p:blipFill>
          <p:spPr>
            <a:xfrm>
              <a:off x="1764071" y="884343"/>
              <a:ext cx="5574919" cy="313589"/>
            </a:xfrm>
            <a:prstGeom prst="rect">
              <a:avLst/>
            </a:prstGeom>
            <a:ln>
              <a:solidFill>
                <a:srgbClr val="0000FF"/>
              </a:solidFill>
            </a:ln>
          </p:spPr>
        </p:pic>
        <p:pic>
          <p:nvPicPr>
            <p:cNvPr id="29" name="Picture 2">
              <a:extLst>
                <a:ext uri="{FF2B5EF4-FFF2-40B4-BE49-F238E27FC236}">
                  <a16:creationId xmlns:a16="http://schemas.microsoft.com/office/drawing/2014/main" id="{797E6DD1-23B7-4AEC-87E6-3546E9B62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1634365" y="866401"/>
              <a:ext cx="5847601" cy="4094253"/>
            </a:xfrm>
            <a:prstGeom prst="rect">
              <a:avLst/>
            </a:prstGeom>
            <a:noFill/>
            <a:ln w="9525">
              <a:solidFill>
                <a:schemeClr val="bg1">
                  <a:lumMod val="95000"/>
                </a:schemeClr>
              </a:solidFill>
              <a:miter lim="800000"/>
              <a:headEnd/>
              <a:tailEnd/>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grpSp>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200" dirty="0">
                <a:solidFill>
                  <a:schemeClr val="bg1"/>
                </a:solidFill>
              </a:rPr>
              <a:t>Organize, manage, and provide access to Safety Data Sheets (SDSs).</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OSHA’s Hazard Communication (GHS) and “Right-To-Know” standards compliance through accessibility </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GHS-compliant training courses for both managers and employees. </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Print GHS, HMIS and NFPA labels</a:t>
            </a:r>
          </a:p>
        </p:txBody>
      </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sp>
        <p:nvSpPr>
          <p:cNvPr id="4" name="Title 3"/>
          <p:cNvSpPr>
            <a:spLocks noGrp="1"/>
          </p:cNvSpPr>
          <p:nvPr>
            <p:ph type="title"/>
          </p:nvPr>
        </p:nvSpPr>
        <p:spPr>
          <a:xfrm>
            <a:off x="928577" y="202531"/>
            <a:ext cx="7912212" cy="558799"/>
          </a:xfrm>
        </p:spPr>
        <p:txBody>
          <a:bodyPr/>
          <a:lstStyle/>
          <a:p>
            <a:r>
              <a:rPr lang="en-US" dirty="0">
                <a:solidFill>
                  <a:schemeClr val="tx2"/>
                </a:solidFill>
              </a:rPr>
              <a:t>SDS Track</a:t>
            </a:r>
            <a:r>
              <a:rPr lang="en-US" b="0" baseline="30000" dirty="0">
                <a:solidFill>
                  <a:schemeClr val="tx2"/>
                </a:solidFill>
              </a:rPr>
              <a:t>®</a:t>
            </a:r>
          </a:p>
        </p:txBody>
      </p:sp>
      <p:sp>
        <p:nvSpPr>
          <p:cNvPr id="16" name="TextBox 15">
            <a:extLst>
              <a:ext uri="{FF2B5EF4-FFF2-40B4-BE49-F238E27FC236}">
                <a16:creationId xmlns:a16="http://schemas.microsoft.com/office/drawing/2014/main" id="{74F2DFA6-C53C-4C5D-94F4-49D743B2BA39}"/>
              </a:ext>
            </a:extLst>
          </p:cNvPr>
          <p:cNvSpPr txBox="1"/>
          <p:nvPr/>
        </p:nvSpPr>
        <p:spPr>
          <a:xfrm>
            <a:off x="724319" y="4108899"/>
            <a:ext cx="1769127" cy="274320"/>
          </a:xfrm>
          <a:prstGeom prst="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defRPr sz="1000" b="1">
                <a:solidFill>
                  <a:schemeClr val="bg1"/>
                </a:solidFill>
                <a:latin typeface="+mj-lt"/>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en-US" u="sng" dirty="0">
                <a:hlinkClick r:id="rId9">
                  <a:extLst>
                    <a:ext uri="{A12FA001-AC4F-418D-AE19-62706E023703}">
                      <ahyp:hlinkClr xmlns:ahyp="http://schemas.microsoft.com/office/drawing/2018/hyperlinkcolor" val="tx"/>
                    </a:ext>
                  </a:extLst>
                </a:hlinkClick>
              </a:rPr>
              <a:t>Video on the GHS training</a:t>
            </a:r>
            <a:endParaRPr lang="en-US" altLang="en-US" u="sng" dirty="0"/>
          </a:p>
        </p:txBody>
      </p:sp>
      <p:pic>
        <p:nvPicPr>
          <p:cNvPr id="30" name="Picture 29" descr="ghs_screen1.jpg">
            <a:extLst>
              <a:ext uri="{FF2B5EF4-FFF2-40B4-BE49-F238E27FC236}">
                <a16:creationId xmlns:a16="http://schemas.microsoft.com/office/drawing/2014/main" id="{18A66547-CF90-4ED6-8779-4FF5513E9D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01282" y="1312406"/>
            <a:ext cx="3911841" cy="2562277"/>
          </a:xfrm>
          <a:prstGeom prst="rect">
            <a:avLst/>
          </a:prstGeom>
          <a:ln>
            <a:solidFill>
              <a:srgbClr val="376092"/>
            </a:solidFill>
          </a:ln>
          <a:effectLst>
            <a:outerShdw blurRad="63500" sx="102000" sy="102000" algn="ctr" rotWithShape="0">
              <a:prstClr val="black">
                <a:alpha val="40000"/>
              </a:prstClr>
            </a:outerShdw>
          </a:effectLst>
        </p:spPr>
      </p:pic>
      <p:pic>
        <p:nvPicPr>
          <p:cNvPr id="31" name="Picture 2">
            <a:extLst>
              <a:ext uri="{FF2B5EF4-FFF2-40B4-BE49-F238E27FC236}">
                <a16:creationId xmlns:a16="http://schemas.microsoft.com/office/drawing/2014/main" id="{3D142D9B-82CA-47B2-8BCB-3C198989228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369" t="9041" r="16058" b="28559"/>
          <a:stretch/>
        </p:blipFill>
        <p:spPr bwMode="auto">
          <a:xfrm>
            <a:off x="4884683" y="1700403"/>
            <a:ext cx="2781300" cy="1751518"/>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7175049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50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42" presetClass="exit" presetSubtype="0" fill="hold" nodeType="withEffect">
                                  <p:stCondLst>
                                    <p:cond delay="0"/>
                                  </p:stCondLst>
                                  <p:childTnLst>
                                    <p:animEffect transition="out" filter="fade">
                                      <p:cBhvr>
                                        <p:cTn id="47" dur="1000"/>
                                        <p:tgtEl>
                                          <p:spTgt spid="30"/>
                                        </p:tgtEl>
                                      </p:cBhvr>
                                    </p:animEffect>
                                    <p:anim calcmode="lin" valueType="num">
                                      <p:cBhvr>
                                        <p:cTn id="48" dur="1000"/>
                                        <p:tgtEl>
                                          <p:spTgt spid="30"/>
                                        </p:tgtEl>
                                        <p:attrNameLst>
                                          <p:attrName>ppt_x</p:attrName>
                                        </p:attrNameLst>
                                      </p:cBhvr>
                                      <p:tavLst>
                                        <p:tav tm="0">
                                          <p:val>
                                            <p:strVal val="ppt_x"/>
                                          </p:val>
                                        </p:tav>
                                        <p:tav tm="100000">
                                          <p:val>
                                            <p:strVal val="ppt_x"/>
                                          </p:val>
                                        </p:tav>
                                      </p:tavLst>
                                    </p:anim>
                                    <p:anim calcmode="lin" valueType="num">
                                      <p:cBhvr>
                                        <p:cTn id="49" dur="1000"/>
                                        <p:tgtEl>
                                          <p:spTgt spid="30"/>
                                        </p:tgtEl>
                                        <p:attrNameLst>
                                          <p:attrName>ppt_y</p:attrName>
                                        </p:attrNameLst>
                                      </p:cBhvr>
                                      <p:tavLst>
                                        <p:tav tm="0">
                                          <p:val>
                                            <p:strVal val="ppt_y"/>
                                          </p:val>
                                        </p:tav>
                                        <p:tav tm="100000">
                                          <p:val>
                                            <p:strVal val="ppt_y+.1"/>
                                          </p:val>
                                        </p:tav>
                                      </p:tavLst>
                                    </p:anim>
                                    <p:set>
                                      <p:cBhvr>
                                        <p:cTn id="5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400" dirty="0">
                <a:solidFill>
                  <a:schemeClr val="bg1"/>
                </a:solidFill>
              </a:rPr>
              <a:t>Build Behavior-Based Safety (BBS) Programs easily.</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Drive down losses and build an effective safety culture</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Customize your Hazard Analyses</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Create PowerPoints that are fully customizable from JHAs</a:t>
            </a:r>
          </a:p>
        </p:txBody>
      </p:sp>
      <p:grpSp>
        <p:nvGrpSpPr>
          <p:cNvPr id="3" name="Group 2">
            <a:extLst>
              <a:ext uri="{FF2B5EF4-FFF2-40B4-BE49-F238E27FC236}">
                <a16:creationId xmlns:a16="http://schemas.microsoft.com/office/drawing/2014/main" id="{6DB81CF7-EC24-49F2-BFE5-0ED23C4E6FBF}"/>
              </a:ext>
            </a:extLst>
          </p:cNvPr>
          <p:cNvGrpSpPr/>
          <p:nvPr/>
        </p:nvGrpSpPr>
        <p:grpSpPr>
          <a:xfrm>
            <a:off x="2841025" y="627826"/>
            <a:ext cx="6764616" cy="4086225"/>
            <a:chOff x="2841025" y="627826"/>
            <a:chExt cx="6764616" cy="4086225"/>
          </a:xfrm>
        </p:grpSpPr>
        <p:pic>
          <p:nvPicPr>
            <p:cNvPr id="17" name="Picture 16">
              <a:extLst>
                <a:ext uri="{FF2B5EF4-FFF2-40B4-BE49-F238E27FC236}">
                  <a16:creationId xmlns:a16="http://schemas.microsoft.com/office/drawing/2014/main" id="{773C7C89-AC58-4542-9E63-1CA3FF43396C}"/>
                </a:ext>
              </a:extLst>
            </p:cNvPr>
            <p:cNvPicPr>
              <a:picLocks noChangeAspect="1"/>
            </p:cNvPicPr>
            <p:nvPr/>
          </p:nvPicPr>
          <p:blipFill>
            <a:blip r:embed="rId4"/>
            <a:stretch>
              <a:fillRect/>
            </a:stretch>
          </p:blipFill>
          <p:spPr>
            <a:xfrm>
              <a:off x="3844031" y="998461"/>
              <a:ext cx="4785064" cy="3088316"/>
            </a:xfrm>
            <a:prstGeom prst="rect">
              <a:avLst/>
            </a:prstGeom>
            <a:effectLst/>
          </p:spPr>
        </p:pic>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15" name="Picture 14" descr="n-bbs.png">
            <a:hlinkClick r:id="" action="ppaction://noaction"/>
            <a:extLst>
              <a:ext uri="{FF2B5EF4-FFF2-40B4-BE49-F238E27FC236}">
                <a16:creationId xmlns:a16="http://schemas.microsoft.com/office/drawing/2014/main" id="{A84E1514-32B8-442D-BA5F-62969299E182}"/>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5951" y="96321"/>
            <a:ext cx="658368" cy="658368"/>
          </a:xfrm>
          <a:prstGeom prst="rect">
            <a:avLst/>
          </a:prstGeom>
        </p:spPr>
      </p:pic>
      <p:sp>
        <p:nvSpPr>
          <p:cNvPr id="4" name="Title 3"/>
          <p:cNvSpPr>
            <a:spLocks noGrp="1"/>
          </p:cNvSpPr>
          <p:nvPr>
            <p:ph type="title"/>
          </p:nvPr>
        </p:nvSpPr>
        <p:spPr>
          <a:xfrm>
            <a:off x="928577" y="202531"/>
            <a:ext cx="7912212" cy="558799"/>
          </a:xfrm>
        </p:spPr>
        <p:txBody>
          <a:bodyPr/>
          <a:lstStyle/>
          <a:p>
            <a:r>
              <a:rPr lang="en-US" dirty="0"/>
              <a:t>BBS Track</a:t>
            </a:r>
            <a:r>
              <a:rPr lang="en-US" b="0" baseline="30000" dirty="0"/>
              <a:t>®</a:t>
            </a:r>
          </a:p>
        </p:txBody>
      </p:sp>
      <p:pic>
        <p:nvPicPr>
          <p:cNvPr id="24" name="Picture 23">
            <a:extLst>
              <a:ext uri="{FF2B5EF4-FFF2-40B4-BE49-F238E27FC236}">
                <a16:creationId xmlns:a16="http://schemas.microsoft.com/office/drawing/2014/main" id="{4E56993F-9A08-456C-911A-33E000431097}"/>
              </a:ext>
            </a:extLst>
          </p:cNvPr>
          <p:cNvPicPr>
            <a:picLocks noChangeAspect="1"/>
          </p:cNvPicPr>
          <p:nvPr/>
        </p:nvPicPr>
        <p:blipFill>
          <a:blip r:embed="rId8"/>
          <a:stretch>
            <a:fillRect/>
          </a:stretch>
        </p:blipFill>
        <p:spPr>
          <a:xfrm>
            <a:off x="4156952" y="1023426"/>
            <a:ext cx="4232446" cy="303737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95688829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400" dirty="0">
                <a:solidFill>
                  <a:schemeClr val="bg1"/>
                </a:solidFill>
              </a:rPr>
              <a:t>Create Job Description and Return-to-Work programs easily </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Adopt HR Best Practices</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Align with ISO Standards</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Customize to your organization</a:t>
            </a:r>
          </a:p>
        </p:txBody>
      </p:sp>
      <p:grpSp>
        <p:nvGrpSpPr>
          <p:cNvPr id="3" name="Group 2">
            <a:extLst>
              <a:ext uri="{FF2B5EF4-FFF2-40B4-BE49-F238E27FC236}">
                <a16:creationId xmlns:a16="http://schemas.microsoft.com/office/drawing/2014/main" id="{BB5CC771-5A6D-452E-97A2-715E74A3E0D7}"/>
              </a:ext>
            </a:extLst>
          </p:cNvPr>
          <p:cNvGrpSpPr/>
          <p:nvPr/>
        </p:nvGrpSpPr>
        <p:grpSpPr>
          <a:xfrm>
            <a:off x="2841025" y="627826"/>
            <a:ext cx="6764616" cy="4086225"/>
            <a:chOff x="2841025" y="627826"/>
            <a:chExt cx="6764616" cy="4086225"/>
          </a:xfrm>
        </p:grpSpPr>
        <p:grpSp>
          <p:nvGrpSpPr>
            <p:cNvPr id="17" name="Group 16">
              <a:extLst>
                <a:ext uri="{FF2B5EF4-FFF2-40B4-BE49-F238E27FC236}">
                  <a16:creationId xmlns:a16="http://schemas.microsoft.com/office/drawing/2014/main" id="{C2CCAA40-101C-4B96-80AA-255AF4322761}"/>
                </a:ext>
              </a:extLst>
            </p:cNvPr>
            <p:cNvGrpSpPr>
              <a:grpSpLocks noChangeAspect="1"/>
            </p:cNvGrpSpPr>
            <p:nvPr/>
          </p:nvGrpSpPr>
          <p:grpSpPr>
            <a:xfrm>
              <a:off x="3650318" y="887766"/>
              <a:ext cx="5181542" cy="3435659"/>
              <a:chOff x="1607142" y="865887"/>
              <a:chExt cx="5857320" cy="3883738"/>
            </a:xfrm>
          </p:grpSpPr>
          <p:pic>
            <p:nvPicPr>
              <p:cNvPr id="24" name="Picture 23">
                <a:extLst>
                  <a:ext uri="{FF2B5EF4-FFF2-40B4-BE49-F238E27FC236}">
                    <a16:creationId xmlns:a16="http://schemas.microsoft.com/office/drawing/2014/main" id="{096552FE-0018-47A4-BF21-61C4F90EA000}"/>
                  </a:ext>
                </a:extLst>
              </p:cNvPr>
              <p:cNvPicPr>
                <a:picLocks noChangeAspect="1"/>
              </p:cNvPicPr>
              <p:nvPr/>
            </p:nvPicPr>
            <p:blipFill>
              <a:blip r:embed="rId4"/>
              <a:stretch>
                <a:fillRect/>
              </a:stretch>
            </p:blipFill>
            <p:spPr>
              <a:xfrm>
                <a:off x="1764071" y="884343"/>
                <a:ext cx="5574919" cy="313589"/>
              </a:xfrm>
              <a:prstGeom prst="rect">
                <a:avLst/>
              </a:prstGeom>
              <a:ln>
                <a:solidFill>
                  <a:srgbClr val="0000FF"/>
                </a:solidFill>
              </a:ln>
            </p:spPr>
          </p:pic>
          <p:pic>
            <p:nvPicPr>
              <p:cNvPr id="25" name="Content Placeholder 2">
                <a:extLst>
                  <a:ext uri="{FF2B5EF4-FFF2-40B4-BE49-F238E27FC236}">
                    <a16:creationId xmlns:a16="http://schemas.microsoft.com/office/drawing/2014/main" id="{99E7909F-770B-4608-AFF0-A14F7562D7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299"/>
              <a:stretch/>
            </p:blipFill>
            <p:spPr>
              <a:xfrm>
                <a:off x="1607142" y="865887"/>
                <a:ext cx="5857320" cy="3883738"/>
              </a:xfrm>
              <a:prstGeom prst="rect">
                <a:avLst/>
              </a:prstGeom>
              <a:ln>
                <a:solidFill>
                  <a:schemeClr val="bg1">
                    <a:lumMod val="95000"/>
                  </a:schemeClr>
                </a:solidFill>
              </a:ln>
              <a:effectLst>
                <a:outerShdw blurRad="76200" dir="13500000" sy="23000" kx="1200000" algn="br" rotWithShape="0">
                  <a:prstClr val="black">
                    <a:alpha val="20000"/>
                  </a:prstClr>
                </a:outerShdw>
              </a:effec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pic>
        <p:nvPicPr>
          <p:cNvPr id="15" name="Picture 14" descr="n-jd.png">
            <a:hlinkClick r:id="" action="ppaction://noaction"/>
            <a:extLst>
              <a:ext uri="{FF2B5EF4-FFF2-40B4-BE49-F238E27FC236}">
                <a16:creationId xmlns:a16="http://schemas.microsoft.com/office/drawing/2014/main" id="{2DBA5845-1762-4412-B95F-5A1E405BBB52}"/>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75029" y="98728"/>
            <a:ext cx="658368" cy="658368"/>
          </a:xfrm>
          <a:prstGeom prst="rect">
            <a:avLst/>
          </a:prstGeom>
        </p:spPr>
      </p:pic>
      <p:sp>
        <p:nvSpPr>
          <p:cNvPr id="4" name="Title 3"/>
          <p:cNvSpPr>
            <a:spLocks noGrp="1"/>
          </p:cNvSpPr>
          <p:nvPr>
            <p:ph type="title"/>
          </p:nvPr>
        </p:nvSpPr>
        <p:spPr>
          <a:xfrm>
            <a:off x="928577" y="202531"/>
            <a:ext cx="7912212" cy="558799"/>
          </a:xfrm>
        </p:spPr>
        <p:txBody>
          <a:bodyPr/>
          <a:lstStyle/>
          <a:p>
            <a:r>
              <a:rPr lang="en-US" dirty="0">
                <a:solidFill>
                  <a:schemeClr val="tx2"/>
                </a:solidFill>
              </a:rPr>
              <a:t>Job Description Track</a:t>
            </a:r>
            <a:r>
              <a:rPr lang="en-US" b="0" baseline="30000" dirty="0">
                <a:solidFill>
                  <a:schemeClr val="tx2"/>
                </a:solidFill>
              </a:rPr>
              <a:t>®</a:t>
            </a:r>
          </a:p>
        </p:txBody>
      </p:sp>
      <p:pic>
        <p:nvPicPr>
          <p:cNvPr id="26" name="Picture 25">
            <a:extLst>
              <a:ext uri="{FF2B5EF4-FFF2-40B4-BE49-F238E27FC236}">
                <a16:creationId xmlns:a16="http://schemas.microsoft.com/office/drawing/2014/main" id="{AF3CF796-7F66-4335-9AE9-AA63E07DEC5B}"/>
              </a:ext>
            </a:extLst>
          </p:cNvPr>
          <p:cNvPicPr>
            <a:picLocks noChangeAspect="1"/>
          </p:cNvPicPr>
          <p:nvPr/>
        </p:nvPicPr>
        <p:blipFill>
          <a:blip r:embed="rId9"/>
          <a:stretch>
            <a:fillRect/>
          </a:stretch>
        </p:blipFill>
        <p:spPr>
          <a:xfrm>
            <a:off x="4477239" y="1169411"/>
            <a:ext cx="3522397" cy="2804678"/>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03273232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n-coi.png">
            <a:hlinkClick r:id="" action="ppaction://noaction"/>
            <a:extLst>
              <a:ext uri="{FF2B5EF4-FFF2-40B4-BE49-F238E27FC236}">
                <a16:creationId xmlns:a16="http://schemas.microsoft.com/office/drawing/2014/main" id="{546147F1-9478-46E8-BB40-48C0F331909E}"/>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69730" y="77498"/>
            <a:ext cx="658368" cy="658368"/>
          </a:xfrm>
          <a:prstGeom prst="rect">
            <a:avLst/>
          </a:prstGeom>
        </p:spPr>
      </p:pic>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200" dirty="0">
                <a:solidFill>
                  <a:schemeClr val="bg1"/>
                </a:solidFill>
              </a:rPr>
              <a:t>Manage Certificates of Insurance before a problem occurs.</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Prevents significant liabilities, and addresses insurance needs</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Maintain up-to-date vendor records</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200" dirty="0"/>
              <a:t>Data will be tracked and reviewed against the contractual requirements</a:t>
            </a:r>
          </a:p>
        </p:txBody>
      </p:sp>
      <p:grpSp>
        <p:nvGrpSpPr>
          <p:cNvPr id="3" name="Group 2">
            <a:extLst>
              <a:ext uri="{FF2B5EF4-FFF2-40B4-BE49-F238E27FC236}">
                <a16:creationId xmlns:a16="http://schemas.microsoft.com/office/drawing/2014/main" id="{8B82E079-3276-43DA-8430-2EDE7A4F021E}"/>
              </a:ext>
            </a:extLst>
          </p:cNvPr>
          <p:cNvGrpSpPr/>
          <p:nvPr/>
        </p:nvGrpSpPr>
        <p:grpSpPr>
          <a:xfrm>
            <a:off x="2841025" y="627826"/>
            <a:ext cx="6764616" cy="4086225"/>
            <a:chOff x="2841025" y="627826"/>
            <a:chExt cx="6764616" cy="4086225"/>
          </a:xfrm>
        </p:grpSpPr>
        <p:grpSp>
          <p:nvGrpSpPr>
            <p:cNvPr id="17" name="Group 16">
              <a:extLst>
                <a:ext uri="{FF2B5EF4-FFF2-40B4-BE49-F238E27FC236}">
                  <a16:creationId xmlns:a16="http://schemas.microsoft.com/office/drawing/2014/main" id="{023AC3DE-8E8C-4418-B589-B79E7B8FA4C3}"/>
                </a:ext>
              </a:extLst>
            </p:cNvPr>
            <p:cNvGrpSpPr>
              <a:grpSpLocks noChangeAspect="1"/>
            </p:cNvGrpSpPr>
            <p:nvPr/>
          </p:nvGrpSpPr>
          <p:grpSpPr>
            <a:xfrm>
              <a:off x="3641439" y="987915"/>
              <a:ext cx="5184018" cy="3566160"/>
              <a:chOff x="1629205" y="862519"/>
              <a:chExt cx="5848638" cy="4094980"/>
            </a:xfrm>
          </p:grpSpPr>
          <p:pic>
            <p:nvPicPr>
              <p:cNvPr id="24" name="Picture 23">
                <a:extLst>
                  <a:ext uri="{FF2B5EF4-FFF2-40B4-BE49-F238E27FC236}">
                    <a16:creationId xmlns:a16="http://schemas.microsoft.com/office/drawing/2014/main" id="{5C643CB7-8250-456D-98F6-B0D38B52C895}"/>
                  </a:ext>
                </a:extLst>
              </p:cNvPr>
              <p:cNvPicPr>
                <a:picLocks noChangeAspect="1"/>
              </p:cNvPicPr>
              <p:nvPr/>
            </p:nvPicPr>
            <p:blipFill>
              <a:blip r:embed="rId6"/>
              <a:stretch>
                <a:fillRect/>
              </a:stretch>
            </p:blipFill>
            <p:spPr>
              <a:xfrm>
                <a:off x="1764071" y="884343"/>
                <a:ext cx="5574919" cy="313589"/>
              </a:xfrm>
              <a:prstGeom prst="rect">
                <a:avLst/>
              </a:prstGeom>
              <a:ln>
                <a:solidFill>
                  <a:srgbClr val="0000FF"/>
                </a:solidFill>
              </a:ln>
            </p:spPr>
          </p:pic>
          <p:pic>
            <p:nvPicPr>
              <p:cNvPr id="25" name="Content Placeholder 2">
                <a:extLst>
                  <a:ext uri="{FF2B5EF4-FFF2-40B4-BE49-F238E27FC236}">
                    <a16:creationId xmlns:a16="http://schemas.microsoft.com/office/drawing/2014/main" id="{56D626B1-53C9-442D-97DF-EF82B6FE7A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9205" y="862519"/>
                <a:ext cx="5848638" cy="4094980"/>
              </a:xfrm>
              <a:prstGeom prst="rect">
                <a:avLst/>
              </a:prstGeom>
              <a:ln>
                <a:solidFill>
                  <a:schemeClr val="bg1">
                    <a:lumMod val="95000"/>
                  </a:schemeClr>
                </a:solidFill>
              </a:ln>
              <a:effectLst>
                <a:outerShdw blurRad="76200" dir="13500000" sy="23000" kx="1200000" algn="br" rotWithShape="0">
                  <a:prstClr val="black">
                    <a:alpha val="20000"/>
                  </a:prstClr>
                </a:outerShdw>
              </a:effec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sp>
        <p:nvSpPr>
          <p:cNvPr id="4" name="Title 3"/>
          <p:cNvSpPr>
            <a:spLocks noGrp="1"/>
          </p:cNvSpPr>
          <p:nvPr>
            <p:ph type="title"/>
          </p:nvPr>
        </p:nvSpPr>
        <p:spPr>
          <a:xfrm>
            <a:off x="928577" y="202531"/>
            <a:ext cx="7912212" cy="558799"/>
          </a:xfrm>
        </p:spPr>
        <p:txBody>
          <a:bodyPr/>
          <a:lstStyle/>
          <a:p>
            <a:r>
              <a:rPr lang="en-US" dirty="0">
                <a:solidFill>
                  <a:schemeClr val="tx2"/>
                </a:solidFill>
              </a:rPr>
              <a:t>COI Track</a:t>
            </a:r>
          </a:p>
        </p:txBody>
      </p:sp>
      <p:pic>
        <p:nvPicPr>
          <p:cNvPr id="26" name="Picture 25">
            <a:extLst>
              <a:ext uri="{FF2B5EF4-FFF2-40B4-BE49-F238E27FC236}">
                <a16:creationId xmlns:a16="http://schemas.microsoft.com/office/drawing/2014/main" id="{B1EF63D8-4119-427D-91F3-5629B68CF83F}"/>
              </a:ext>
            </a:extLst>
          </p:cNvPr>
          <p:cNvPicPr>
            <a:picLocks noChangeAspect="1"/>
          </p:cNvPicPr>
          <p:nvPr/>
        </p:nvPicPr>
        <p:blipFill>
          <a:blip r:embed="rId9"/>
          <a:stretch>
            <a:fillRect/>
          </a:stretch>
        </p:blipFill>
        <p:spPr>
          <a:xfrm>
            <a:off x="4468487" y="1056164"/>
            <a:ext cx="3702083" cy="2974431"/>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06034679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400" dirty="0">
                <a:solidFill>
                  <a:schemeClr val="bg1"/>
                </a:solidFill>
              </a:rPr>
              <a:t>Perform and track safety observations based on the JHA’s</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Easily search and generate a summary or detailed report</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Print a blank safety observation form, for the field</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1">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2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sz="1400" dirty="0"/>
              <a:t>Assure that your employees are doing their jobs safely</a:t>
            </a:r>
          </a:p>
        </p:txBody>
      </p:sp>
      <p:grpSp>
        <p:nvGrpSpPr>
          <p:cNvPr id="17" name="Group 16">
            <a:extLst>
              <a:ext uri="{FF2B5EF4-FFF2-40B4-BE49-F238E27FC236}">
                <a16:creationId xmlns:a16="http://schemas.microsoft.com/office/drawing/2014/main" id="{1CAE9E19-9C95-43FA-B3CD-F464A091FDCD}"/>
              </a:ext>
            </a:extLst>
          </p:cNvPr>
          <p:cNvGrpSpPr>
            <a:grpSpLocks noChangeAspect="1"/>
          </p:cNvGrpSpPr>
          <p:nvPr/>
        </p:nvGrpSpPr>
        <p:grpSpPr>
          <a:xfrm>
            <a:off x="3632561" y="967671"/>
            <a:ext cx="5191365" cy="3329121"/>
            <a:chOff x="1633262" y="866401"/>
            <a:chExt cx="5840285" cy="3721897"/>
          </a:xfrm>
        </p:grpSpPr>
        <p:pic>
          <p:nvPicPr>
            <p:cNvPr id="24" name="Picture 23">
              <a:extLst>
                <a:ext uri="{FF2B5EF4-FFF2-40B4-BE49-F238E27FC236}">
                  <a16:creationId xmlns:a16="http://schemas.microsoft.com/office/drawing/2014/main" id="{70CDAB5D-5F14-4422-95B1-A9E78C2A360E}"/>
                </a:ext>
              </a:extLst>
            </p:cNvPr>
            <p:cNvPicPr>
              <a:picLocks noChangeAspect="1"/>
            </p:cNvPicPr>
            <p:nvPr/>
          </p:nvPicPr>
          <p:blipFill>
            <a:blip r:embed="rId4"/>
            <a:stretch>
              <a:fillRect/>
            </a:stretch>
          </p:blipFill>
          <p:spPr>
            <a:xfrm>
              <a:off x="1764071" y="884343"/>
              <a:ext cx="5574919" cy="313589"/>
            </a:xfrm>
            <a:prstGeom prst="rect">
              <a:avLst/>
            </a:prstGeom>
            <a:ln>
              <a:solidFill>
                <a:srgbClr val="0000FF"/>
              </a:solidFill>
            </a:ln>
          </p:spPr>
        </p:pic>
        <p:pic>
          <p:nvPicPr>
            <p:cNvPr id="25" name="Picture 2">
              <a:extLst>
                <a:ext uri="{FF2B5EF4-FFF2-40B4-BE49-F238E27FC236}">
                  <a16:creationId xmlns:a16="http://schemas.microsoft.com/office/drawing/2014/main" id="{7C9D833C-67D4-4594-9B62-FBA719605BE2}"/>
                </a:ext>
              </a:extLst>
            </p:cNvPr>
            <p:cNvPicPr>
              <a:picLocks noChangeAspect="1"/>
            </p:cNvPicPr>
            <p:nvPr/>
          </p:nvPicPr>
          <p:blipFill rotWithShape="1">
            <a:blip r:embed="rId5">
              <a:extLst>
                <a:ext uri="{28A0092B-C50C-407E-A947-70E740481C1C}">
                  <a14:useLocalDpi xmlns:a14="http://schemas.microsoft.com/office/drawing/2010/main" val="0"/>
                </a:ext>
              </a:extLst>
            </a:blip>
            <a:srcRect b="8980"/>
            <a:stretch/>
          </p:blipFill>
          <p:spPr bwMode="auto">
            <a:xfrm>
              <a:off x="1633262" y="866401"/>
              <a:ext cx="5840285" cy="3721897"/>
            </a:xfrm>
            <a:prstGeom prst="rect">
              <a:avLst/>
            </a:prstGeom>
            <a:noFill/>
            <a:ln w="9525">
              <a:solidFill>
                <a:schemeClr val="bg1">
                  <a:lumMod val="95000"/>
                </a:schemeClr>
              </a:solidFill>
              <a:miter lim="800000"/>
              <a:headEnd/>
              <a:tailEnd/>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pic>
        <p:nvPicPr>
          <p:cNvPr id="15" name="Picture 14" descr="n-sot.png">
            <a:hlinkClick r:id="" action="ppaction://noaction"/>
            <a:extLst>
              <a:ext uri="{FF2B5EF4-FFF2-40B4-BE49-F238E27FC236}">
                <a16:creationId xmlns:a16="http://schemas.microsoft.com/office/drawing/2014/main" id="{A7BC5A64-C9EE-4DCA-BF38-C22ADB82C8AA}"/>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65951" y="96321"/>
            <a:ext cx="658368" cy="658368"/>
          </a:xfrm>
          <a:prstGeom prst="rect">
            <a:avLst/>
          </a:prstGeom>
        </p:spPr>
      </p:pic>
      <p:sp>
        <p:nvSpPr>
          <p:cNvPr id="4" name="Title 3"/>
          <p:cNvSpPr>
            <a:spLocks noGrp="1"/>
          </p:cNvSpPr>
          <p:nvPr>
            <p:ph type="title"/>
          </p:nvPr>
        </p:nvSpPr>
        <p:spPr>
          <a:xfrm>
            <a:off x="928577" y="202531"/>
            <a:ext cx="7912212" cy="558799"/>
          </a:xfrm>
        </p:spPr>
        <p:txBody>
          <a:bodyPr/>
          <a:lstStyle/>
          <a:p>
            <a:r>
              <a:rPr lang="en-US" dirty="0">
                <a:solidFill>
                  <a:schemeClr val="tx2"/>
                </a:solidFill>
              </a:rPr>
              <a:t>Safety Observation Track® </a:t>
            </a:r>
            <a:endParaRPr lang="en-US" b="0" baseline="30000" dirty="0">
              <a:solidFill>
                <a:schemeClr val="tx2"/>
              </a:solidFill>
            </a:endParaRPr>
          </a:p>
        </p:txBody>
      </p:sp>
      <p:pic>
        <p:nvPicPr>
          <p:cNvPr id="26" name="Picture 25">
            <a:extLst>
              <a:ext uri="{FF2B5EF4-FFF2-40B4-BE49-F238E27FC236}">
                <a16:creationId xmlns:a16="http://schemas.microsoft.com/office/drawing/2014/main" id="{9604664F-B2DD-483F-98C7-4A39DDD22A3A}"/>
              </a:ext>
            </a:extLst>
          </p:cNvPr>
          <p:cNvPicPr>
            <a:picLocks noChangeAspect="1"/>
          </p:cNvPicPr>
          <p:nvPr/>
        </p:nvPicPr>
        <p:blipFill>
          <a:blip r:embed="rId9"/>
          <a:stretch>
            <a:fillRect/>
          </a:stretch>
        </p:blipFill>
        <p:spPr>
          <a:xfrm>
            <a:off x="4062356" y="1123968"/>
            <a:ext cx="4367284" cy="274320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0387000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400" dirty="0">
                <a:solidFill>
                  <a:schemeClr val="bg1"/>
                </a:solidFill>
              </a:rPr>
              <a:t>Create custom audits for organizations and departments</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Deploy in the field on any major mobile device</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Target and resolve revealed issues before they become incidents</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accent3">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ct val="100000"/>
              </a:lnSpc>
              <a:spcBef>
                <a:spcPts val="0"/>
              </a:spcBef>
              <a:spcAft>
                <a:spcPct val="0"/>
              </a:spcAft>
              <a:buClr>
                <a:srgbClr val="FF871F"/>
              </a:buClr>
              <a:buSzPct val="115000"/>
              <a:buFont typeface="Lucida Grande"/>
              <a:buNone/>
              <a:defRPr sz="1400" b="0" i="0" baseline="0">
                <a:solidFill>
                  <a:schemeClr val="bg1"/>
                </a:solidFill>
                <a:latin typeface="+mn-lt"/>
                <a:ea typeface="+mn-ea"/>
              </a:defRPr>
            </a:lvl1pPr>
            <a:lvl2pPr marL="520700" indent="-292100" algn="l" eaLnBrk="1" hangingPunct="1">
              <a:lnSpc>
                <a:spcPts val="2200"/>
              </a:lnSpc>
              <a:spcBef>
                <a:spcPts val="800"/>
              </a:spcBef>
              <a:spcAft>
                <a:spcPct val="0"/>
              </a:spcAft>
              <a:buClr>
                <a:srgbClr val="FF871F"/>
              </a:buClr>
              <a:buSzPct val="110000"/>
              <a:buFont typeface="Lucida Grande"/>
              <a:buChar char="-"/>
              <a:defRPr sz="1600" baseline="0">
                <a:solidFill>
                  <a:srgbClr val="6B635B"/>
                </a:solidFill>
                <a:latin typeface="+mn-lt"/>
                <a:ea typeface="+mn-ea"/>
              </a:defRPr>
            </a:lvl2pPr>
            <a:lvl3pPr marL="749300" indent="-22860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baseline="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baseline="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Keeps all Audits, Inspections, and Assessments up-to-date</a:t>
            </a:r>
          </a:p>
        </p:txBody>
      </p:sp>
      <p:pic>
        <p:nvPicPr>
          <p:cNvPr id="11" name="Picture 10">
            <a:hlinkClick r:id="rId4" action="ppaction://hlinksldjump"/>
            <a:extLst>
              <a:ext uri="{FF2B5EF4-FFF2-40B4-BE49-F238E27FC236}">
                <a16:creationId xmlns:a16="http://schemas.microsoft.com/office/drawing/2014/main" id="{6C01D029-BF16-4320-9BC8-09BD3147F0A7}"/>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75029" y="96321"/>
            <a:ext cx="658368" cy="658368"/>
          </a:xfrm>
          <a:prstGeom prst="rect">
            <a:avLst/>
          </a:prstGeom>
        </p:spPr>
      </p:pic>
      <p:grpSp>
        <p:nvGrpSpPr>
          <p:cNvPr id="2" name="Group 1">
            <a:extLst>
              <a:ext uri="{FF2B5EF4-FFF2-40B4-BE49-F238E27FC236}">
                <a16:creationId xmlns:a16="http://schemas.microsoft.com/office/drawing/2014/main" id="{06FA220C-B4AF-430F-89EF-62BCC20A63C6}"/>
              </a:ext>
            </a:extLst>
          </p:cNvPr>
          <p:cNvGrpSpPr/>
          <p:nvPr/>
        </p:nvGrpSpPr>
        <p:grpSpPr>
          <a:xfrm>
            <a:off x="2841025" y="627826"/>
            <a:ext cx="6764616" cy="4086225"/>
            <a:chOff x="2841025" y="627826"/>
            <a:chExt cx="6764616" cy="4086225"/>
          </a:xfrm>
        </p:grpSpPr>
        <p:grpSp>
          <p:nvGrpSpPr>
            <p:cNvPr id="12" name="Group 11">
              <a:extLst>
                <a:ext uri="{FF2B5EF4-FFF2-40B4-BE49-F238E27FC236}">
                  <a16:creationId xmlns:a16="http://schemas.microsoft.com/office/drawing/2014/main" id="{EBA80F9B-CFD9-4366-A637-6EA2EDC90287}"/>
                </a:ext>
              </a:extLst>
            </p:cNvPr>
            <p:cNvGrpSpPr>
              <a:grpSpLocks noChangeAspect="1"/>
            </p:cNvGrpSpPr>
            <p:nvPr/>
          </p:nvGrpSpPr>
          <p:grpSpPr>
            <a:xfrm>
              <a:off x="3704891" y="980197"/>
              <a:ext cx="5006448" cy="3505312"/>
              <a:chOff x="1633571" y="862399"/>
              <a:chExt cx="5855151" cy="4099539"/>
            </a:xfrm>
          </p:grpSpPr>
          <p:pic>
            <p:nvPicPr>
              <p:cNvPr id="13" name="Picture 12">
                <a:extLst>
                  <a:ext uri="{FF2B5EF4-FFF2-40B4-BE49-F238E27FC236}">
                    <a16:creationId xmlns:a16="http://schemas.microsoft.com/office/drawing/2014/main" id="{C653AE02-C581-4FE9-AE94-F1433E77F4D6}"/>
                  </a:ext>
                </a:extLst>
              </p:cNvPr>
              <p:cNvPicPr>
                <a:picLocks noChangeAspect="1"/>
              </p:cNvPicPr>
              <p:nvPr/>
            </p:nvPicPr>
            <p:blipFill>
              <a:blip r:embed="rId7"/>
              <a:stretch>
                <a:fillRect/>
              </a:stretch>
            </p:blipFill>
            <p:spPr>
              <a:xfrm>
                <a:off x="1764071" y="884343"/>
                <a:ext cx="5574919" cy="313589"/>
              </a:xfrm>
              <a:prstGeom prst="rect">
                <a:avLst/>
              </a:prstGeom>
              <a:ln>
                <a:solidFill>
                  <a:srgbClr val="0000FF"/>
                </a:solidFill>
              </a:ln>
            </p:spPr>
          </p:pic>
          <p:pic>
            <p:nvPicPr>
              <p:cNvPr id="14" name="Content Placeholder 2">
                <a:extLst>
                  <a:ext uri="{FF2B5EF4-FFF2-40B4-BE49-F238E27FC236}">
                    <a16:creationId xmlns:a16="http://schemas.microsoft.com/office/drawing/2014/main" id="{8A07B020-3A40-42E9-9091-E4560499E8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571" y="862399"/>
                <a:ext cx="5855151" cy="4099539"/>
              </a:xfrm>
              <a:prstGeom prst="rect">
                <a:avLst/>
              </a:prstGeom>
              <a:ln>
                <a:solidFill>
                  <a:schemeClr val="bg1">
                    <a:lumMod val="95000"/>
                  </a:schemeClr>
                </a:solidFill>
              </a:ln>
              <a:effectLst>
                <a:outerShdw blurRad="76200" dir="13500000" sy="23000" kx="1200000" algn="br" rotWithShape="0">
                  <a:prstClr val="black">
                    <a:alpha val="20000"/>
                  </a:prstClr>
                </a:outerShdw>
              </a:effec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41025" y="627826"/>
              <a:ext cx="6764616" cy="4086225"/>
            </a:xfrm>
            <a:prstGeom prst="rect">
              <a:avLst/>
            </a:prstGeom>
          </p:spPr>
        </p:pic>
      </p:grpSp>
      <p:sp>
        <p:nvSpPr>
          <p:cNvPr id="4" name="Title 3"/>
          <p:cNvSpPr>
            <a:spLocks noGrp="1"/>
          </p:cNvSpPr>
          <p:nvPr>
            <p:ph type="title"/>
          </p:nvPr>
        </p:nvSpPr>
        <p:spPr>
          <a:xfrm>
            <a:off x="928577" y="202531"/>
            <a:ext cx="7912212" cy="558799"/>
          </a:xfrm>
        </p:spPr>
        <p:txBody>
          <a:bodyPr/>
          <a:lstStyle/>
          <a:p>
            <a:r>
              <a:rPr lang="en-US" dirty="0">
                <a:solidFill>
                  <a:schemeClr val="tx2"/>
                </a:solidFill>
              </a:rPr>
              <a:t>Audit Track</a:t>
            </a:r>
            <a:r>
              <a:rPr lang="en-US" baseline="30000" dirty="0">
                <a:solidFill>
                  <a:schemeClr val="tx2"/>
                </a:solidFill>
              </a:rPr>
              <a:t>®</a:t>
            </a:r>
            <a:endParaRPr lang="en-US" b="0" baseline="30000" dirty="0">
              <a:solidFill>
                <a:schemeClr val="tx2"/>
              </a:solidFill>
            </a:endParaRPr>
          </a:p>
        </p:txBody>
      </p:sp>
      <p:pic>
        <p:nvPicPr>
          <p:cNvPr id="16" name="Picture 15">
            <a:extLst>
              <a:ext uri="{FF2B5EF4-FFF2-40B4-BE49-F238E27FC236}">
                <a16:creationId xmlns:a16="http://schemas.microsoft.com/office/drawing/2014/main" id="{2DDA5459-9207-4606-9175-641131B3F67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4525" y="1016716"/>
            <a:ext cx="3827180" cy="3020686"/>
          </a:xfrm>
          <a:prstGeom prst="rect">
            <a:avLst/>
          </a:prstGeom>
          <a:ln>
            <a:no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7015610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6BCF36BB-7C6E-0848-A5B3-F894094E937D}"/>
              </a:ext>
            </a:extLst>
          </p:cNvPr>
          <p:cNvSpPr>
            <a:spLocks noChangeAspect="1"/>
          </p:cNvSpPr>
          <p:nvPr/>
        </p:nvSpPr>
        <p:spPr bwMode="auto">
          <a:xfrm>
            <a:off x="4861423" y="958725"/>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30" name="Oval 29">
            <a:extLst>
              <a:ext uri="{FF2B5EF4-FFF2-40B4-BE49-F238E27FC236}">
                <a16:creationId xmlns:a16="http://schemas.microsoft.com/office/drawing/2014/main" id="{C0552A47-80D9-8F46-AE3E-82C8AC9810DF}"/>
              </a:ext>
            </a:extLst>
          </p:cNvPr>
          <p:cNvSpPr>
            <a:spLocks noChangeAspect="1"/>
          </p:cNvSpPr>
          <p:nvPr/>
        </p:nvSpPr>
        <p:spPr bwMode="auto">
          <a:xfrm>
            <a:off x="4861423" y="2267761"/>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31" name="Oval 30">
            <a:extLst>
              <a:ext uri="{FF2B5EF4-FFF2-40B4-BE49-F238E27FC236}">
                <a16:creationId xmlns:a16="http://schemas.microsoft.com/office/drawing/2014/main" id="{C771E85E-11F8-4842-847D-AB1A893C73A0}"/>
              </a:ext>
            </a:extLst>
          </p:cNvPr>
          <p:cNvSpPr>
            <a:spLocks noChangeAspect="1"/>
          </p:cNvSpPr>
          <p:nvPr/>
        </p:nvSpPr>
        <p:spPr bwMode="auto">
          <a:xfrm>
            <a:off x="751436" y="958725"/>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32" name="Oval 31">
            <a:extLst>
              <a:ext uri="{FF2B5EF4-FFF2-40B4-BE49-F238E27FC236}">
                <a16:creationId xmlns:a16="http://schemas.microsoft.com/office/drawing/2014/main" id="{D695FE92-3980-3E4A-B4DE-5BD44BAA33C5}"/>
              </a:ext>
            </a:extLst>
          </p:cNvPr>
          <p:cNvSpPr>
            <a:spLocks noChangeAspect="1"/>
          </p:cNvSpPr>
          <p:nvPr/>
        </p:nvSpPr>
        <p:spPr bwMode="auto">
          <a:xfrm>
            <a:off x="751436" y="2267761"/>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33" name="Oval 32">
            <a:extLst>
              <a:ext uri="{FF2B5EF4-FFF2-40B4-BE49-F238E27FC236}">
                <a16:creationId xmlns:a16="http://schemas.microsoft.com/office/drawing/2014/main" id="{606B9D21-A1F3-DD49-9736-73F21EBCACB7}"/>
              </a:ext>
            </a:extLst>
          </p:cNvPr>
          <p:cNvSpPr>
            <a:spLocks noChangeAspect="1"/>
          </p:cNvSpPr>
          <p:nvPr/>
        </p:nvSpPr>
        <p:spPr bwMode="auto">
          <a:xfrm>
            <a:off x="3013373" y="3615298"/>
            <a:ext cx="731520" cy="731520"/>
          </a:xfrm>
          <a:prstGeom prst="ellipse">
            <a:avLst/>
          </a:prstGeom>
          <a:solidFill>
            <a:srgbClr val="C9C9C9"/>
          </a:solidFill>
          <a:ln w="101600">
            <a:solidFill>
              <a:srgbClr val="E4E4E4"/>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grpSp>
        <p:nvGrpSpPr>
          <p:cNvPr id="8" name="Group 7">
            <a:extLst>
              <a:ext uri="{FF2B5EF4-FFF2-40B4-BE49-F238E27FC236}">
                <a16:creationId xmlns:a16="http://schemas.microsoft.com/office/drawing/2014/main" id="{1312CE1D-2B1D-9542-8FCA-A3DA58117082}"/>
              </a:ext>
            </a:extLst>
          </p:cNvPr>
          <p:cNvGrpSpPr/>
          <p:nvPr/>
        </p:nvGrpSpPr>
        <p:grpSpPr>
          <a:xfrm>
            <a:off x="924025" y="943926"/>
            <a:ext cx="3647975" cy="982151"/>
            <a:chOff x="924025" y="943926"/>
            <a:chExt cx="3647975" cy="982151"/>
          </a:xfrm>
        </p:grpSpPr>
        <p:sp>
          <p:nvSpPr>
            <p:cNvPr id="9" name="Content Placeholder 4"/>
            <p:cNvSpPr txBox="1">
              <a:spLocks/>
            </p:cNvSpPr>
            <p:nvPr/>
          </p:nvSpPr>
          <p:spPr>
            <a:xfrm>
              <a:off x="1781429" y="943926"/>
              <a:ext cx="2790571" cy="982151"/>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j-lt"/>
                </a:rPr>
                <a:t>Risk Management Library</a:t>
              </a:r>
            </a:p>
            <a:p>
              <a:pPr marL="0" indent="0">
                <a:buNone/>
              </a:pPr>
              <a:r>
                <a:rPr lang="en-US" altLang="en-US" sz="1200" dirty="0">
                  <a:solidFill>
                    <a:srgbClr val="000000"/>
                  </a:solidFill>
                  <a:latin typeface="+mj-lt"/>
                </a:rPr>
                <a:t>Policies, procedures, training shorts, posters, training materials, quizzes, links, and more </a:t>
              </a:r>
            </a:p>
            <a:p>
              <a:pPr marL="0" indent="0">
                <a:buNone/>
              </a:pPr>
              <a:endParaRPr lang="en-US" altLang="en-US" sz="1200" dirty="0">
                <a:solidFill>
                  <a:srgbClr val="4A72A8"/>
                </a:solidFill>
                <a:latin typeface="+mj-lt"/>
              </a:endParaRPr>
            </a:p>
            <a:p>
              <a:pPr marL="0" indent="0">
                <a:buNone/>
              </a:pPr>
              <a:endParaRPr lang="en-US" altLang="en-US" sz="1119" dirty="0">
                <a:solidFill>
                  <a:srgbClr val="595959"/>
                </a:solidFill>
              </a:endParaRPr>
            </a:p>
            <a:p>
              <a:pPr marL="0" indent="0">
                <a:buNone/>
              </a:pPr>
              <a:endParaRPr lang="en-US" altLang="en-US" sz="1119" dirty="0"/>
            </a:p>
          </p:txBody>
        </p:sp>
        <p:pic>
          <p:nvPicPr>
            <p:cNvPr id="1028" name="Picture 4" descr="visibility icon">
              <a:extLst>
                <a:ext uri="{FF2B5EF4-FFF2-40B4-BE49-F238E27FC236}">
                  <a16:creationId xmlns:a16="http://schemas.microsoft.com/office/drawing/2014/main" id="{554D29AD-8FDF-0A45-8998-3CF7E95C70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4025" y="1135781"/>
              <a:ext cx="419826" cy="4198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189A623D-B098-7E4C-A204-1166146A3EE8}"/>
              </a:ext>
            </a:extLst>
          </p:cNvPr>
          <p:cNvGrpSpPr/>
          <p:nvPr/>
        </p:nvGrpSpPr>
        <p:grpSpPr>
          <a:xfrm>
            <a:off x="5030622" y="941428"/>
            <a:ext cx="3569069" cy="785372"/>
            <a:chOff x="5030622" y="941428"/>
            <a:chExt cx="3569069" cy="785372"/>
          </a:xfrm>
        </p:grpSpPr>
        <p:sp>
          <p:nvSpPr>
            <p:cNvPr id="10" name="Content Placeholder 4"/>
            <p:cNvSpPr txBox="1">
              <a:spLocks/>
            </p:cNvSpPr>
            <p:nvPr/>
          </p:nvSpPr>
          <p:spPr>
            <a:xfrm>
              <a:off x="5731604" y="941428"/>
              <a:ext cx="2868087" cy="785372"/>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j-lt"/>
                </a:rPr>
                <a:t>Risk Management Manual</a:t>
              </a:r>
              <a:endParaRPr lang="en-US" altLang="en-US" sz="1600" b="1" baseline="30000" dirty="0">
                <a:solidFill>
                  <a:srgbClr val="F4BD33"/>
                </a:solidFill>
                <a:latin typeface="+mj-lt"/>
              </a:endParaRPr>
            </a:p>
            <a:p>
              <a:pPr marL="0" indent="0">
                <a:buNone/>
              </a:pPr>
              <a:r>
                <a:rPr lang="en-US" altLang="en-US" sz="1200" dirty="0">
                  <a:solidFill>
                    <a:srgbClr val="000000"/>
                  </a:solidFill>
                  <a:latin typeface="+mj-lt"/>
                </a:rPr>
                <a:t>Build your risk management manual from My Content</a:t>
              </a:r>
            </a:p>
            <a:p>
              <a:pPr marL="0" indent="0">
                <a:buNone/>
              </a:pPr>
              <a:endParaRPr lang="en-US" altLang="en-US" sz="1119" dirty="0"/>
            </a:p>
            <a:p>
              <a:pPr marL="0" indent="0">
                <a:buNone/>
              </a:pPr>
              <a:endParaRPr lang="en-US" altLang="en-US" sz="1119" dirty="0"/>
            </a:p>
          </p:txBody>
        </p:sp>
        <p:pic>
          <p:nvPicPr>
            <p:cNvPr id="1032" name="Picture 8" descr="safety icon">
              <a:extLst>
                <a:ext uri="{FF2B5EF4-FFF2-40B4-BE49-F238E27FC236}">
                  <a16:creationId xmlns:a16="http://schemas.microsoft.com/office/drawing/2014/main" id="{5562BDFE-8D62-364A-B43C-58700C88A5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30622" y="1135781"/>
              <a:ext cx="388402" cy="3884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C6415357-C9DE-0C48-9337-6614043EF678}"/>
              </a:ext>
            </a:extLst>
          </p:cNvPr>
          <p:cNvGrpSpPr/>
          <p:nvPr/>
        </p:nvGrpSpPr>
        <p:grpSpPr>
          <a:xfrm>
            <a:off x="5039548" y="2203973"/>
            <a:ext cx="3560143" cy="937695"/>
            <a:chOff x="5039548" y="2203973"/>
            <a:chExt cx="3560143" cy="937695"/>
          </a:xfrm>
        </p:grpSpPr>
        <p:pic>
          <p:nvPicPr>
            <p:cNvPr id="1036" name="Picture 12" descr="Facility Inspection">
              <a:extLst>
                <a:ext uri="{FF2B5EF4-FFF2-40B4-BE49-F238E27FC236}">
                  <a16:creationId xmlns:a16="http://schemas.microsoft.com/office/drawing/2014/main" id="{9AB77D5B-F732-DB46-9442-662D1F4BDC0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039548" y="2456092"/>
              <a:ext cx="379476" cy="340400"/>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4">
              <a:extLst>
                <a:ext uri="{FF2B5EF4-FFF2-40B4-BE49-F238E27FC236}">
                  <a16:creationId xmlns:a16="http://schemas.microsoft.com/office/drawing/2014/main" id="{DA1CC6B9-A499-7247-A63A-3F0FB1F58F40}"/>
                </a:ext>
              </a:extLst>
            </p:cNvPr>
            <p:cNvSpPr txBox="1">
              <a:spLocks/>
            </p:cNvSpPr>
            <p:nvPr/>
          </p:nvSpPr>
          <p:spPr>
            <a:xfrm>
              <a:off x="5731604" y="2203973"/>
              <a:ext cx="2868087" cy="937695"/>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j-lt"/>
                </a:rPr>
                <a:t>News, Calendar of Events, Announcements</a:t>
              </a:r>
              <a:endParaRPr lang="en-US" altLang="en-US" sz="1600" b="1" baseline="30000" dirty="0">
                <a:solidFill>
                  <a:srgbClr val="F4BD33"/>
                </a:solidFill>
                <a:latin typeface="+mj-lt"/>
              </a:endParaRPr>
            </a:p>
            <a:p>
              <a:pPr marL="0" indent="0">
                <a:buNone/>
              </a:pPr>
              <a:r>
                <a:rPr lang="en-US" altLang="en-US" sz="1200" dirty="0">
                  <a:solidFill>
                    <a:srgbClr val="000000"/>
                  </a:solidFill>
                  <a:latin typeface="+mj-lt"/>
                </a:rPr>
                <a:t>Contains important news and timely resources </a:t>
              </a:r>
            </a:p>
            <a:p>
              <a:pPr marL="0" indent="0">
                <a:buNone/>
              </a:pPr>
              <a:endParaRPr lang="en-US" altLang="en-US" sz="1200" dirty="0">
                <a:latin typeface="+mj-lt"/>
              </a:endParaRPr>
            </a:p>
            <a:p>
              <a:pPr marL="0" indent="0">
                <a:buNone/>
              </a:pPr>
              <a:endParaRPr lang="en-US" altLang="en-US" sz="1119" dirty="0"/>
            </a:p>
            <a:p>
              <a:pPr marL="0" indent="0">
                <a:buNone/>
              </a:pPr>
              <a:endParaRPr lang="en-US" altLang="en-US" sz="1119" dirty="0"/>
            </a:p>
          </p:txBody>
        </p:sp>
      </p:grpSp>
      <p:grpSp>
        <p:nvGrpSpPr>
          <p:cNvPr id="12" name="Group 11">
            <a:extLst>
              <a:ext uri="{FF2B5EF4-FFF2-40B4-BE49-F238E27FC236}">
                <a16:creationId xmlns:a16="http://schemas.microsoft.com/office/drawing/2014/main" id="{D95D8353-FB14-A942-9930-B97E94190BD3}"/>
              </a:ext>
            </a:extLst>
          </p:cNvPr>
          <p:cNvGrpSpPr/>
          <p:nvPr/>
        </p:nvGrpSpPr>
        <p:grpSpPr>
          <a:xfrm>
            <a:off x="910786" y="2203973"/>
            <a:ext cx="3661213" cy="1180854"/>
            <a:chOff x="910786" y="2203973"/>
            <a:chExt cx="3661213" cy="1180854"/>
          </a:xfrm>
        </p:grpSpPr>
        <p:pic>
          <p:nvPicPr>
            <p:cNvPr id="1034" name="Picture 10" descr="training icon">
              <a:extLst>
                <a:ext uri="{FF2B5EF4-FFF2-40B4-BE49-F238E27FC236}">
                  <a16:creationId xmlns:a16="http://schemas.microsoft.com/office/drawing/2014/main" id="{9F5341B6-67F6-3742-A95B-E52DDEBA1A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0786" y="2427111"/>
              <a:ext cx="412819" cy="412819"/>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4">
              <a:extLst>
                <a:ext uri="{FF2B5EF4-FFF2-40B4-BE49-F238E27FC236}">
                  <a16:creationId xmlns:a16="http://schemas.microsoft.com/office/drawing/2014/main" id="{BF79115F-94D5-3F4E-B717-97E8A27A184F}"/>
                </a:ext>
              </a:extLst>
            </p:cNvPr>
            <p:cNvSpPr txBox="1">
              <a:spLocks/>
            </p:cNvSpPr>
            <p:nvPr/>
          </p:nvSpPr>
          <p:spPr>
            <a:xfrm>
              <a:off x="1781428" y="2203973"/>
              <a:ext cx="2790571" cy="1180854"/>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j-lt"/>
                </a:rPr>
                <a:t>My Content &amp; </a:t>
              </a:r>
              <a:br>
                <a:rPr lang="en-US" altLang="en-US" sz="1600" b="1" dirty="0">
                  <a:solidFill>
                    <a:srgbClr val="F4BD33"/>
                  </a:solidFill>
                  <a:latin typeface="+mj-lt"/>
                </a:rPr>
              </a:br>
              <a:r>
                <a:rPr lang="en-US" altLang="en-US" sz="1600" b="1" dirty="0">
                  <a:solidFill>
                    <a:srgbClr val="F4BD33"/>
                  </a:solidFill>
                  <a:latin typeface="+mj-lt"/>
                </a:rPr>
                <a:t>My Content Inbox</a:t>
              </a:r>
            </a:p>
            <a:p>
              <a:pPr marL="0" indent="0">
                <a:buNone/>
              </a:pPr>
              <a:r>
                <a:rPr lang="en-US" altLang="en-US" sz="1200" dirty="0">
                  <a:solidFill>
                    <a:srgbClr val="000000"/>
                  </a:solidFill>
                  <a:latin typeface="+mj-lt"/>
                </a:rPr>
                <a:t>Create and distribute your own documents from internal resources or edited Library resources and documents</a:t>
              </a:r>
            </a:p>
          </p:txBody>
        </p:sp>
      </p:grpSp>
      <p:grpSp>
        <p:nvGrpSpPr>
          <p:cNvPr id="5" name="Group 4">
            <a:extLst>
              <a:ext uri="{FF2B5EF4-FFF2-40B4-BE49-F238E27FC236}">
                <a16:creationId xmlns:a16="http://schemas.microsoft.com/office/drawing/2014/main" id="{B0679D32-9AD1-1446-A49D-FBB6C8EB2FE0}"/>
              </a:ext>
            </a:extLst>
          </p:cNvPr>
          <p:cNvGrpSpPr/>
          <p:nvPr/>
        </p:nvGrpSpPr>
        <p:grpSpPr>
          <a:xfrm>
            <a:off x="3124016" y="3591762"/>
            <a:ext cx="3655418" cy="982151"/>
            <a:chOff x="3037218" y="3578964"/>
            <a:chExt cx="3655418" cy="982151"/>
          </a:xfrm>
        </p:grpSpPr>
        <p:pic>
          <p:nvPicPr>
            <p:cNvPr id="1030" name="Picture 6" descr="inspections icon">
              <a:extLst>
                <a:ext uri="{FF2B5EF4-FFF2-40B4-BE49-F238E27FC236}">
                  <a16:creationId xmlns:a16="http://schemas.microsoft.com/office/drawing/2014/main" id="{50239314-FEDD-6542-8FC2-C82B0F1EAA1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37218" y="3713143"/>
              <a:ext cx="510234" cy="510234"/>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4">
              <a:extLst>
                <a:ext uri="{FF2B5EF4-FFF2-40B4-BE49-F238E27FC236}">
                  <a16:creationId xmlns:a16="http://schemas.microsoft.com/office/drawing/2014/main" id="{CF201A28-33C3-834D-87A6-6AD083DCEC7D}"/>
                </a:ext>
              </a:extLst>
            </p:cNvPr>
            <p:cNvSpPr txBox="1">
              <a:spLocks/>
            </p:cNvSpPr>
            <p:nvPr/>
          </p:nvSpPr>
          <p:spPr>
            <a:xfrm>
              <a:off x="3902065" y="3578964"/>
              <a:ext cx="2790571" cy="982151"/>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j-lt"/>
                </a:rPr>
                <a:t>HR &amp; Benefits Library</a:t>
              </a:r>
              <a:endParaRPr lang="en-US" altLang="en-US" sz="1600" b="1" baseline="30000" dirty="0">
                <a:solidFill>
                  <a:srgbClr val="F4BD33"/>
                </a:solidFill>
                <a:latin typeface="+mj-lt"/>
              </a:endParaRPr>
            </a:p>
            <a:p>
              <a:pPr marL="0" indent="0">
                <a:buNone/>
              </a:pPr>
              <a:r>
                <a:rPr lang="en-US" sz="1200" dirty="0">
                  <a:solidFill>
                    <a:srgbClr val="000000"/>
                  </a:solidFill>
                  <a:latin typeface="+mj-lt"/>
                </a:rPr>
                <a:t>A comprehensive HR Library to help your organization stay compliant with federal and state labor laws</a:t>
              </a:r>
              <a:endParaRPr lang="en-US" altLang="en-US" sz="1119" dirty="0">
                <a:solidFill>
                  <a:srgbClr val="595959"/>
                </a:solidFill>
              </a:endParaRPr>
            </a:p>
            <a:p>
              <a:pPr marL="0" indent="0">
                <a:buNone/>
              </a:pPr>
              <a:endParaRPr lang="en-US" altLang="en-US" sz="1119" dirty="0"/>
            </a:p>
          </p:txBody>
        </p:sp>
      </p:grpSp>
      <p:sp>
        <p:nvSpPr>
          <p:cNvPr id="4" name="Title 3">
            <a:extLst>
              <a:ext uri="{FF2B5EF4-FFF2-40B4-BE49-F238E27FC236}">
                <a16:creationId xmlns:a16="http://schemas.microsoft.com/office/drawing/2014/main" id="{ED89F063-1198-854F-A5E3-D5100418893A}"/>
              </a:ext>
            </a:extLst>
          </p:cNvPr>
          <p:cNvSpPr>
            <a:spLocks noGrp="1"/>
          </p:cNvSpPr>
          <p:nvPr>
            <p:ph type="title"/>
          </p:nvPr>
        </p:nvSpPr>
        <p:spPr/>
        <p:txBody>
          <a:bodyPr/>
          <a:lstStyle/>
          <a:p>
            <a:r>
              <a:rPr lang="en-US" dirty="0"/>
              <a:t>The Risk Management Center Resources</a:t>
            </a:r>
          </a:p>
        </p:txBody>
      </p:sp>
    </p:spTree>
    <p:extLst>
      <p:ext uri="{BB962C8B-B14F-4D97-AF65-F5344CB8AC3E}">
        <p14:creationId xmlns:p14="http://schemas.microsoft.com/office/powerpoint/2010/main" val="3341560934"/>
      </p:ext>
    </p:extLst>
  </p:cSld>
  <p:clrMapOvr>
    <a:masterClrMapping/>
  </p:clrMapOvr>
  <mc:AlternateContent xmlns:mc="http://schemas.openxmlformats.org/markup-compatibility/2006" xmlns:p14="http://schemas.microsoft.com/office/powerpoint/2010/main">
    <mc:Choice Requires="p14">
      <p:transition spd="med" p14:dur="700" advClick="0" advTm="10671">
        <p:fade/>
      </p:transition>
    </mc:Choice>
    <mc:Fallback xmlns="">
      <p:transition spd="med" advClick="0" advTm="106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0-#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3"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1+#ppt_w/2"/>
                                          </p:val>
                                        </p:tav>
                                        <p:tav tm="100000">
                                          <p:val>
                                            <p:strVal val="#ppt_x"/>
                                          </p:val>
                                        </p:tav>
                                      </p:tavLst>
                                    </p:anim>
                                    <p:anim calcmode="lin" valueType="num">
                                      <p:cBhvr additive="base">
                                        <p:cTn id="30" dur="500" fill="hold"/>
                                        <p:tgtEl>
                                          <p:spTgt spid="29"/>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6"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1+#ppt_w/2"/>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Management Library</a:t>
            </a:r>
            <a:r>
              <a:rPr lang="en-US" baseline="30000" dirty="0"/>
              <a:t>®</a:t>
            </a:r>
            <a:endParaRPr lang="en-US" b="0" baseline="30000" dirty="0"/>
          </a:p>
        </p:txBody>
      </p:sp>
      <p:sp>
        <p:nvSpPr>
          <p:cNvPr id="9" name="Content Placeholder 4"/>
          <p:cNvSpPr txBox="1">
            <a:spLocks/>
          </p:cNvSpPr>
          <p:nvPr/>
        </p:nvSpPr>
        <p:spPr>
          <a:xfrm>
            <a:off x="493033" y="1703070"/>
            <a:ext cx="3113383" cy="2846070"/>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spcAft>
                <a:spcPts val="1322"/>
              </a:spcAft>
              <a:buClr>
                <a:srgbClr val="F4BD33"/>
              </a:buClr>
              <a:buFont typeface="Wingdings" panose="05000000000000000000" pitchFamily="2" charset="2"/>
              <a:buChar char="§"/>
            </a:pPr>
            <a:endParaRPr lang="en-US" altLang="en-US" sz="1119" dirty="0">
              <a:solidFill>
                <a:srgbClr val="000000"/>
              </a:solidFill>
            </a:endParaRPr>
          </a:p>
        </p:txBody>
      </p:sp>
      <p:sp>
        <p:nvSpPr>
          <p:cNvPr id="8" name="Content Placeholder 23">
            <a:extLst>
              <a:ext uri="{FF2B5EF4-FFF2-40B4-BE49-F238E27FC236}">
                <a16:creationId xmlns:a16="http://schemas.microsoft.com/office/drawing/2014/main" id="{990D95B1-201D-49A4-A461-8D8D6CFA4477}"/>
              </a:ext>
            </a:extLst>
          </p:cNvPr>
          <p:cNvSpPr txBox="1">
            <a:spLocks/>
          </p:cNvSpPr>
          <p:nvPr/>
        </p:nvSpPr>
        <p:spPr>
          <a:xfrm>
            <a:off x="0" y="761329"/>
            <a:ext cx="9144000" cy="1614477"/>
          </a:xfrm>
          <a:prstGeom prst="rect">
            <a:avLst/>
          </a:prstGeom>
          <a:solidFill>
            <a:schemeClr val="tx2">
              <a:alpha val="80000"/>
            </a:schemeClr>
          </a:solidFill>
          <a:ln w="9525">
            <a:noFill/>
            <a:miter lim="800000"/>
            <a:headEnd/>
            <a:tailEnd/>
          </a:ln>
        </p:spPr>
        <p:txBody>
          <a:bodyPr vert="horz" wrap="square" lIns="274320" tIns="182880" rIns="274320" bIns="182880" numCol="1" anchor="t"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74320" lvl="0">
              <a:lnSpc>
                <a:spcPct val="100000"/>
              </a:lnSpc>
              <a:spcBef>
                <a:spcPct val="0"/>
              </a:spcBef>
              <a:spcAft>
                <a:spcPct val="40000"/>
              </a:spcAft>
              <a:buClrTx/>
              <a:buSzTx/>
            </a:pPr>
            <a:r>
              <a:rPr lang="en-US" sz="2000" b="1" dirty="0">
                <a:solidFill>
                  <a:srgbClr val="F4BD33"/>
                </a:solidFill>
              </a:rPr>
              <a:t>Enhance your safety program with a multitude of bilingual safety and risk management resources.</a:t>
            </a:r>
          </a:p>
        </p:txBody>
      </p:sp>
      <p:pic>
        <p:nvPicPr>
          <p:cNvPr id="12"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t="19024" b="23081"/>
          <a:stretch/>
        </p:blipFill>
        <p:spPr>
          <a:xfrm>
            <a:off x="1012213" y="1703070"/>
            <a:ext cx="7119575" cy="2886728"/>
          </a:xfrm>
          <a:ln>
            <a:solidFill>
              <a:schemeClr val="bg1">
                <a:lumMod val="50000"/>
              </a:schemeClr>
            </a:solidFill>
          </a:ln>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03446319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Labor and Employment Source</a:t>
            </a:r>
            <a:endParaRPr lang="en-US" b="0" baseline="30000" dirty="0"/>
          </a:p>
        </p:txBody>
      </p:sp>
      <p:sp>
        <p:nvSpPr>
          <p:cNvPr id="9" name="Content Placeholder 4"/>
          <p:cNvSpPr txBox="1">
            <a:spLocks/>
          </p:cNvSpPr>
          <p:nvPr/>
        </p:nvSpPr>
        <p:spPr>
          <a:xfrm>
            <a:off x="493033" y="1703070"/>
            <a:ext cx="3113383" cy="2846070"/>
          </a:xfrm>
          <a:prstGeom prst="rect">
            <a:avLst/>
          </a:prstGeom>
          <a:ln>
            <a:noFill/>
          </a:ln>
        </p:spPr>
        <p:txBody>
          <a:bodyPr vert="horz" lIns="71206" tIns="35603" rIns="71206" bIns="35603"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a:spcBef>
                <a:spcPts val="0"/>
              </a:spcBef>
              <a:spcAft>
                <a:spcPts val="1322"/>
              </a:spcAft>
              <a:buClr>
                <a:srgbClr val="F4BD33"/>
              </a:buClr>
              <a:buFont typeface="Wingdings" panose="05000000000000000000" pitchFamily="2" charset="2"/>
              <a:buChar char="§"/>
            </a:pPr>
            <a:endParaRPr lang="en-US" altLang="en-US" sz="1119" dirty="0">
              <a:solidFill>
                <a:srgbClr val="000000"/>
              </a:solidFill>
            </a:endParaRPr>
          </a:p>
        </p:txBody>
      </p:sp>
      <p:sp>
        <p:nvSpPr>
          <p:cNvPr id="8" name="Content Placeholder 23">
            <a:extLst>
              <a:ext uri="{FF2B5EF4-FFF2-40B4-BE49-F238E27FC236}">
                <a16:creationId xmlns:a16="http://schemas.microsoft.com/office/drawing/2014/main" id="{990D95B1-201D-49A4-A461-8D8D6CFA4477}"/>
              </a:ext>
            </a:extLst>
          </p:cNvPr>
          <p:cNvSpPr txBox="1">
            <a:spLocks/>
          </p:cNvSpPr>
          <p:nvPr/>
        </p:nvSpPr>
        <p:spPr>
          <a:xfrm>
            <a:off x="0" y="1587607"/>
            <a:ext cx="4553600" cy="1968285"/>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defPPr>
              <a:defRPr lang="en-US"/>
            </a:defPPr>
            <a:lvl1pPr marL="274320" lvl="0" indent="0" algn="l" eaLnBrk="1" hangingPunct="1">
              <a:lnSpc>
                <a:spcPct val="100000"/>
              </a:lnSpc>
              <a:buClrTx/>
              <a:buSzTx/>
              <a:buFont typeface="Lucida Grande"/>
              <a:buNone/>
              <a:defRPr sz="2000" b="1" i="0" baseline="0">
                <a:solidFill>
                  <a:srgbClr val="F4BD33"/>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Connects you with essential human resources documents, tools, and insights.</a:t>
            </a:r>
          </a:p>
        </p:txBody>
      </p:sp>
      <p:pic>
        <p:nvPicPr>
          <p:cNvPr id="13" name="Content Placeholder 12">
            <a:extLst>
              <a:ext uri="{FF2B5EF4-FFF2-40B4-BE49-F238E27FC236}">
                <a16:creationId xmlns:a16="http://schemas.microsoft.com/office/drawing/2014/main" id="{6F22C7AE-25C2-454E-84D9-14615934DF5C}"/>
              </a:ext>
            </a:extLst>
          </p:cNvPr>
          <p:cNvPicPr>
            <a:picLocks noGrp="1" noChangeAspect="1"/>
          </p:cNvPicPr>
          <p:nvPr>
            <p:ph idx="1"/>
          </p:nvPr>
        </p:nvPicPr>
        <p:blipFill>
          <a:blip r:embed="rId4"/>
          <a:stretch>
            <a:fillRect/>
          </a:stretch>
        </p:blipFill>
        <p:spPr>
          <a:xfrm>
            <a:off x="4287189" y="761330"/>
            <a:ext cx="4553600" cy="3620840"/>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9FAC9476-56E7-4A0A-854F-9994881EF4A0}"/>
              </a:ext>
            </a:extLst>
          </p:cNvPr>
          <p:cNvPicPr>
            <a:picLocks noChangeAspect="1"/>
          </p:cNvPicPr>
          <p:nvPr/>
        </p:nvPicPr>
        <p:blipFill rotWithShape="1">
          <a:blip r:embed="rId5"/>
          <a:srcRect l="26270" t="16349" r="7348"/>
          <a:stretch/>
        </p:blipFill>
        <p:spPr>
          <a:xfrm>
            <a:off x="3008623" y="1320129"/>
            <a:ext cx="4076019" cy="3309803"/>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06202299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B10CC5-28A2-46DC-9F9D-AB05D667B7B6}"/>
              </a:ext>
            </a:extLst>
          </p:cNvPr>
          <p:cNvSpPr>
            <a:spLocks noGrp="1"/>
          </p:cNvSpPr>
          <p:nvPr>
            <p:ph type="title"/>
          </p:nvPr>
        </p:nvSpPr>
        <p:spPr/>
        <p:txBody>
          <a:bodyPr/>
          <a:lstStyle/>
          <a:p>
            <a:r>
              <a:rPr lang="en-US" dirty="0">
                <a:solidFill>
                  <a:schemeClr val="tx2"/>
                </a:solidFill>
              </a:rPr>
              <a:t>What is the RMC? </a:t>
            </a:r>
          </a:p>
        </p:txBody>
      </p:sp>
      <p:sp>
        <p:nvSpPr>
          <p:cNvPr id="7" name="Text Placeholder 4">
            <a:extLst>
              <a:ext uri="{FF2B5EF4-FFF2-40B4-BE49-F238E27FC236}">
                <a16:creationId xmlns:a16="http://schemas.microsoft.com/office/drawing/2014/main" id="{5E550436-1350-4A7F-A682-E1562E596B5D}"/>
              </a:ext>
            </a:extLst>
          </p:cNvPr>
          <p:cNvSpPr txBox="1">
            <a:spLocks/>
          </p:cNvSpPr>
          <p:nvPr/>
        </p:nvSpPr>
        <p:spPr bwMode="auto">
          <a:xfrm>
            <a:off x="314386" y="1869724"/>
            <a:ext cx="8526402" cy="2742323"/>
          </a:xfrm>
          <a:prstGeom prst="rect">
            <a:avLst/>
          </a:prstGeom>
          <a:noFill/>
          <a:ln w="9525">
            <a:noFill/>
            <a:miter lim="800000"/>
            <a:headEnd/>
            <a:tailEnd/>
          </a:ln>
        </p:spPr>
        <p:txBody>
          <a:bodyPr vert="horz" wrap="square" lIns="274320" tIns="182880" rIns="91440" bIns="182880" numCol="1" anchor="t" anchorCtr="0" compatLnSpc="1">
            <a:prstTxWarp prst="textNoShape">
              <a:avLst/>
            </a:prstTxWarp>
            <a:noAutofit/>
          </a:bodyPr>
          <a:lstStyle>
            <a:lvl1pPr marL="0" indent="0" algn="l" rtl="0" eaLnBrk="1" fontAlgn="base" hangingPunct="1">
              <a:lnSpc>
                <a:spcPts val="2400"/>
              </a:lnSpc>
              <a:spcBef>
                <a:spcPts val="1000"/>
              </a:spcBef>
              <a:spcAft>
                <a:spcPct val="0"/>
              </a:spcAft>
              <a:buClr>
                <a:srgbClr val="FF871F"/>
              </a:buClr>
              <a:buSzPct val="115000"/>
              <a:buFont typeface="Lucida Grande"/>
              <a:buNone/>
              <a:defRPr sz="2000" b="1" i="0" baseline="0">
                <a:solidFill>
                  <a:srgbClr val="F4BD33"/>
                </a:solidFill>
                <a:latin typeface="+mn-lt"/>
                <a:ea typeface="+mn-ea"/>
                <a:cs typeface="+mn-cs"/>
              </a:defRPr>
            </a:lvl1pPr>
            <a:lvl2pPr marL="0" indent="0" algn="l" rtl="0" eaLnBrk="1" fontAlgn="base" hangingPunct="1">
              <a:lnSpc>
                <a:spcPct val="100000"/>
              </a:lnSpc>
              <a:spcBef>
                <a:spcPts val="800"/>
              </a:spcBef>
              <a:spcAft>
                <a:spcPct val="0"/>
              </a:spcAft>
              <a:buClr>
                <a:srgbClr val="FF871F"/>
              </a:buClr>
              <a:buSzPct val="110000"/>
              <a:buFont typeface="Lucida Grande"/>
              <a:buNone/>
              <a:defRPr sz="1400">
                <a:solidFill>
                  <a:schemeClr val="bg1"/>
                </a:solidFill>
                <a:latin typeface="+mn-lt"/>
                <a:ea typeface="+mn-ea"/>
              </a:defRPr>
            </a:lvl2pPr>
            <a:lvl3pPr marL="182880" indent="-182880" algn="l" rtl="0" eaLnBrk="1" fontAlgn="base" hangingPunct="1">
              <a:lnSpc>
                <a:spcPct val="100000"/>
              </a:lnSpc>
              <a:spcBef>
                <a:spcPts val="800"/>
              </a:spcBef>
              <a:spcAft>
                <a:spcPct val="0"/>
              </a:spcAft>
              <a:buClr>
                <a:schemeClr val="bg1"/>
              </a:buClr>
              <a:buSzPct val="110000"/>
              <a:buFont typeface="Arial" panose="020B0604020202020204" pitchFamily="34" charset="0"/>
              <a:buChar char="•"/>
              <a:defRPr sz="1400" baseline="0">
                <a:solidFill>
                  <a:schemeClr val="bg1"/>
                </a:solidFill>
                <a:latin typeface="+mn-lt"/>
                <a:ea typeface="+mn-ea"/>
              </a:defRPr>
            </a:lvl3pPr>
            <a:lvl4pPr marL="977900" indent="-234950" algn="l" rtl="0" eaLnBrk="1" fontAlgn="base"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rtl="0" eaLnBrk="1" fontAlgn="base"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a:lstStyle>
          <a:p>
            <a:pPr marL="283464" indent="-283464">
              <a:lnSpc>
                <a:spcPct val="110000"/>
              </a:lnSpc>
              <a:spcBef>
                <a:spcPts val="2400"/>
              </a:spcBef>
              <a:spcAft>
                <a:spcPts val="1200"/>
              </a:spcAft>
              <a:buClr>
                <a:srgbClr val="F4BD33"/>
              </a:buClr>
              <a:buFont typeface="Wingdings" panose="05000000000000000000" pitchFamily="2" charset="2"/>
              <a:buChar char="ü"/>
            </a:pPr>
            <a:r>
              <a:rPr lang="en-US" altLang="en-US" sz="1600" b="0" kern="0" dirty="0">
                <a:solidFill>
                  <a:schemeClr val="tx1"/>
                </a:solidFill>
              </a:rPr>
              <a:t>Enables faster and easier workflows</a:t>
            </a:r>
          </a:p>
          <a:p>
            <a:pPr marL="283464" indent="-283464">
              <a:lnSpc>
                <a:spcPct val="110000"/>
              </a:lnSpc>
              <a:spcAft>
                <a:spcPts val="1200"/>
              </a:spcAft>
              <a:buClr>
                <a:srgbClr val="F4BD33"/>
              </a:buClr>
              <a:buFont typeface="Wingdings" panose="05000000000000000000" pitchFamily="2" charset="2"/>
              <a:buChar char="ü"/>
            </a:pPr>
            <a:r>
              <a:rPr lang="en-US" altLang="en-US" sz="1600" b="0" kern="0" dirty="0">
                <a:solidFill>
                  <a:schemeClr val="tx1"/>
                </a:solidFill>
              </a:rPr>
              <a:t>Manages all aspects of EHS and employee development programs</a:t>
            </a:r>
          </a:p>
          <a:p>
            <a:pPr marL="283464" indent="-283464">
              <a:lnSpc>
                <a:spcPct val="110000"/>
              </a:lnSpc>
              <a:spcAft>
                <a:spcPts val="1200"/>
              </a:spcAft>
              <a:buClr>
                <a:srgbClr val="F4BD33"/>
              </a:buClr>
              <a:buFont typeface="Wingdings" panose="05000000000000000000" pitchFamily="2" charset="2"/>
              <a:buChar char="ü"/>
            </a:pPr>
            <a:r>
              <a:rPr lang="en-US" altLang="en-US" sz="1600" b="0" kern="0" dirty="0">
                <a:solidFill>
                  <a:schemeClr val="tx1"/>
                </a:solidFill>
              </a:rPr>
              <a:t>Easily completes all critical risk mitigation, safety, and compliance tasks</a:t>
            </a:r>
          </a:p>
          <a:p>
            <a:pPr marL="283464" indent="-283464">
              <a:lnSpc>
                <a:spcPct val="110000"/>
              </a:lnSpc>
              <a:spcAft>
                <a:spcPts val="1200"/>
              </a:spcAft>
              <a:buClr>
                <a:srgbClr val="F4BD33"/>
              </a:buClr>
              <a:buFont typeface="Wingdings" panose="05000000000000000000" pitchFamily="2" charset="2"/>
              <a:buChar char="ü"/>
            </a:pPr>
            <a:r>
              <a:rPr lang="en-US" altLang="en-US" sz="1600" b="0" kern="0" dirty="0">
                <a:solidFill>
                  <a:schemeClr val="tx1"/>
                </a:solidFill>
              </a:rPr>
              <a:t>Provides robust online training library with over 300 courses</a:t>
            </a:r>
          </a:p>
        </p:txBody>
      </p:sp>
      <p:sp>
        <p:nvSpPr>
          <p:cNvPr id="5" name="Content Placeholder 23">
            <a:extLst>
              <a:ext uri="{FF2B5EF4-FFF2-40B4-BE49-F238E27FC236}">
                <a16:creationId xmlns:a16="http://schemas.microsoft.com/office/drawing/2014/main" id="{C3BB93DE-7B75-4AD7-A3A5-8D9EEB44BBB6}"/>
              </a:ext>
            </a:extLst>
          </p:cNvPr>
          <p:cNvSpPr txBox="1">
            <a:spLocks/>
          </p:cNvSpPr>
          <p:nvPr/>
        </p:nvSpPr>
        <p:spPr>
          <a:xfrm>
            <a:off x="0" y="897147"/>
            <a:ext cx="9144000" cy="836761"/>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74320" lvl="0">
              <a:lnSpc>
                <a:spcPct val="100000"/>
              </a:lnSpc>
              <a:spcBef>
                <a:spcPct val="0"/>
              </a:spcBef>
              <a:spcAft>
                <a:spcPct val="40000"/>
              </a:spcAft>
              <a:buClrTx/>
              <a:buSzTx/>
            </a:pPr>
            <a:r>
              <a:rPr lang="en-US" sz="2000" b="1" dirty="0">
                <a:solidFill>
                  <a:srgbClr val="F4BD33"/>
                </a:solidFill>
              </a:rPr>
              <a:t>One stop-shop for risk management, incident management, regulatory and claims reports.</a:t>
            </a:r>
          </a:p>
        </p:txBody>
      </p:sp>
    </p:spTree>
    <p:extLst>
      <p:ext uri="{BB962C8B-B14F-4D97-AF65-F5344CB8AC3E}">
        <p14:creationId xmlns:p14="http://schemas.microsoft.com/office/powerpoint/2010/main" val="910927051"/>
      </p:ext>
    </p:extLst>
  </p:cSld>
  <p:clrMapOvr>
    <a:masterClrMapping/>
  </p:clrMapOvr>
  <mc:AlternateContent xmlns:mc="http://schemas.openxmlformats.org/markup-compatibility/2006" xmlns:p14="http://schemas.microsoft.com/office/powerpoint/2010/main">
    <mc:Choice Requires="p14">
      <p:transition spd="med" p14:dur="700" advClick="0" advTm="14000">
        <p:fade/>
      </p:transition>
    </mc:Choice>
    <mc:Fallback xmlns="">
      <p:transition spd="med"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8"/>
          <p:cNvSpPr>
            <a:spLocks noGrp="1"/>
          </p:cNvSpPr>
          <p:nvPr>
            <p:ph type="title"/>
          </p:nvPr>
        </p:nvSpPr>
        <p:spPr/>
        <p:txBody>
          <a:bodyPr/>
          <a:lstStyle/>
          <a:p>
            <a:pPr eaLnBrk="1" hangingPunct="1"/>
            <a:r>
              <a:rPr lang="en-US" altLang="en-US" dirty="0">
                <a:solidFill>
                  <a:schemeClr val="accent1"/>
                </a:solidFill>
              </a:rPr>
              <a:t>Excellence in Service</a:t>
            </a:r>
          </a:p>
        </p:txBody>
      </p:sp>
      <p:sp>
        <p:nvSpPr>
          <p:cNvPr id="60419" name="Rectangle 3"/>
          <p:cNvSpPr>
            <a:spLocks noGrp="1" noChangeArrowheads="1"/>
          </p:cNvSpPr>
          <p:nvPr>
            <p:ph idx="12"/>
          </p:nvPr>
        </p:nvSpPr>
        <p:spPr>
          <a:xfrm>
            <a:off x="301624" y="952500"/>
            <a:ext cx="8539164" cy="3519383"/>
          </a:xfrm>
        </p:spPr>
        <p:txBody>
          <a:bodyPr>
            <a:normAutofit fontScale="32500" lnSpcReduction="20000"/>
          </a:bodyPr>
          <a:lstStyle/>
          <a:p>
            <a:pPr>
              <a:defRPr/>
            </a:pPr>
            <a:r>
              <a:rPr lang="en-US" sz="7400" dirty="0"/>
              <a:t>Take Advantage of:</a:t>
            </a:r>
          </a:p>
          <a:p>
            <a:pPr>
              <a:lnSpc>
                <a:spcPct val="80000"/>
              </a:lnSpc>
              <a:buNone/>
              <a:defRPr/>
            </a:pPr>
            <a:endParaRPr lang="en-US" sz="1831" dirty="0">
              <a:cs typeface="+mn-cs"/>
            </a:endParaRP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Daily webinars to help train you and your staff use </a:t>
            </a:r>
          </a:p>
          <a:p>
            <a:pPr marL="548640" lvl="1" indent="-274320">
              <a:lnSpc>
                <a:spcPct val="120000"/>
              </a:lnSpc>
              <a:spcBef>
                <a:spcPts val="0"/>
              </a:spcBef>
              <a:spcAft>
                <a:spcPts val="0"/>
              </a:spcAft>
              <a:buClr>
                <a:srgbClr val="F4BD33"/>
              </a:buClr>
              <a:defRPr/>
            </a:pPr>
            <a:r>
              <a:rPr lang="en-US" sz="4800" dirty="0">
                <a:ea typeface="ＭＳ Ｐゴシック" charset="0"/>
              </a:rPr>
              <a:t>the Risk Management Center</a:t>
            </a: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Branded Weekly Training Shorts and helpful safety tips </a:t>
            </a: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Full support </a:t>
            </a: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Access to experts for specific questions and concerns with Ask an Expert</a:t>
            </a: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Customize online training needs with the Custom Online Training Service</a:t>
            </a:r>
          </a:p>
          <a:p>
            <a:pPr marL="274320" lvl="1" indent="-274320">
              <a:lnSpc>
                <a:spcPct val="120000"/>
              </a:lnSpc>
              <a:spcBef>
                <a:spcPts val="1200"/>
              </a:spcBef>
              <a:spcAft>
                <a:spcPts val="0"/>
              </a:spcAft>
              <a:buClr>
                <a:srgbClr val="F4BD33"/>
              </a:buClr>
              <a:buFont typeface="Wingdings" panose="05000000000000000000" pitchFamily="2" charset="2"/>
              <a:buChar char="ü"/>
              <a:defRPr/>
            </a:pPr>
            <a:r>
              <a:rPr lang="en-US" sz="4800" dirty="0">
                <a:ea typeface="ＭＳ Ｐゴシック" charset="0"/>
              </a:rPr>
              <a:t>Database Management Services</a:t>
            </a:r>
          </a:p>
        </p:txBody>
      </p:sp>
      <p:sp>
        <p:nvSpPr>
          <p:cNvPr id="4" name="TextBox 3">
            <a:extLst>
              <a:ext uri="{FF2B5EF4-FFF2-40B4-BE49-F238E27FC236}">
                <a16:creationId xmlns:a16="http://schemas.microsoft.com/office/drawing/2014/main" id="{3C32B686-9D51-403B-8485-D85984937F90}"/>
              </a:ext>
            </a:extLst>
          </p:cNvPr>
          <p:cNvSpPr txBox="1"/>
          <p:nvPr/>
        </p:nvSpPr>
        <p:spPr>
          <a:xfrm>
            <a:off x="6103619" y="2414974"/>
            <a:ext cx="2452045" cy="264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defRPr sz="1100">
                <a:solidFill>
                  <a:schemeClr val="bg1"/>
                </a:solidFill>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b="1" dirty="0">
                <a:solidFill>
                  <a:schemeClr val="tx1"/>
                </a:solidFill>
                <a:hlinkClick r:id="rId3">
                  <a:extLst>
                    <a:ext uri="{A12FA001-AC4F-418D-AE19-62706E023703}">
                      <ahyp:hlinkClr xmlns:ahyp="http://schemas.microsoft.com/office/drawing/2018/hyperlinkcolor" val="tx"/>
                    </a:ext>
                  </a:extLst>
                </a:hlinkClick>
              </a:rPr>
              <a:t>Trailing Shorts Schedule</a:t>
            </a:r>
            <a:endParaRPr lang="en-US" b="1" dirty="0">
              <a:solidFill>
                <a:schemeClr val="tx1"/>
              </a:solidFill>
            </a:endParaRPr>
          </a:p>
        </p:txBody>
      </p:sp>
      <p:sp>
        <p:nvSpPr>
          <p:cNvPr id="5" name="TextBox 4">
            <a:extLst>
              <a:ext uri="{FF2B5EF4-FFF2-40B4-BE49-F238E27FC236}">
                <a16:creationId xmlns:a16="http://schemas.microsoft.com/office/drawing/2014/main" id="{FB701AB7-BE78-49A5-87B9-63F9CE746215}"/>
              </a:ext>
            </a:extLst>
          </p:cNvPr>
          <p:cNvSpPr txBox="1"/>
          <p:nvPr/>
        </p:nvSpPr>
        <p:spPr>
          <a:xfrm>
            <a:off x="6103619" y="1784136"/>
            <a:ext cx="2452045" cy="264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defPPr>
              <a:defRPr lang="en-US"/>
            </a:defPPr>
            <a:lvl1pPr algn="ctr">
              <a:defRPr sz="1119">
                <a:solidFill>
                  <a:schemeClr val="bg1"/>
                </a:solidFill>
                <a:latin typeface="Tahoma"/>
                <a:ea typeface="+mn-ea"/>
                <a:cs typeface="Tahom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sz="1100" b="1" dirty="0">
                <a:solidFill>
                  <a:schemeClr val="tx1"/>
                </a:solidFill>
                <a:latin typeface="+mn-lt"/>
                <a:hlinkClick r:id="rId4">
                  <a:extLst>
                    <a:ext uri="{A12FA001-AC4F-418D-AE19-62706E023703}">
                      <ahyp:hlinkClr xmlns:ahyp="http://schemas.microsoft.com/office/drawing/2018/hyperlinkcolor" val="tx"/>
                    </a:ext>
                  </a:extLst>
                </a:hlinkClick>
              </a:rPr>
              <a:t>Daily Platform Training Webinars</a:t>
            </a:r>
            <a:endParaRPr lang="en-US" sz="1100" b="1" dirty="0">
              <a:solidFill>
                <a:schemeClr val="tx1"/>
              </a:solidFill>
              <a:latin typeface="+mn-lt"/>
            </a:endParaRPr>
          </a:p>
        </p:txBody>
      </p:sp>
    </p:spTree>
    <p:custDataLst>
      <p:tags r:id="rId1"/>
    </p:custDataLst>
    <p:extLst>
      <p:ext uri="{BB962C8B-B14F-4D97-AF65-F5344CB8AC3E}">
        <p14:creationId xmlns:p14="http://schemas.microsoft.com/office/powerpoint/2010/main" val="202372185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3">
            <a:extLst>
              <a:ext uri="{FF2B5EF4-FFF2-40B4-BE49-F238E27FC236}">
                <a16:creationId xmlns:a16="http://schemas.microsoft.com/office/drawing/2014/main" id="{660BC36C-13DD-4429-883F-BADA4CE1E705}"/>
              </a:ext>
            </a:extLst>
          </p:cNvPr>
          <p:cNvSpPr txBox="1">
            <a:spLocks/>
          </p:cNvSpPr>
          <p:nvPr/>
        </p:nvSpPr>
        <p:spPr>
          <a:xfrm>
            <a:off x="0" y="777875"/>
            <a:ext cx="9144000" cy="1475468"/>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274320" lvl="0">
              <a:lnSpc>
                <a:spcPct val="100000"/>
              </a:lnSpc>
              <a:spcBef>
                <a:spcPct val="0"/>
              </a:spcBef>
              <a:spcAft>
                <a:spcPct val="40000"/>
              </a:spcAft>
              <a:buClrTx/>
              <a:buSzTx/>
            </a:pPr>
            <a:endParaRPr lang="en-US" sz="2000" b="1" dirty="0">
              <a:solidFill>
                <a:srgbClr val="F4BD33"/>
              </a:solidFill>
            </a:endParaRPr>
          </a:p>
        </p:txBody>
      </p:sp>
      <p:sp>
        <p:nvSpPr>
          <p:cNvPr id="2" name="Content Placeholder 1">
            <a:extLst>
              <a:ext uri="{FF2B5EF4-FFF2-40B4-BE49-F238E27FC236}">
                <a16:creationId xmlns:a16="http://schemas.microsoft.com/office/drawing/2014/main" id="{92180C36-CB8A-4A2E-A981-E9B375FA2B16}"/>
              </a:ext>
            </a:extLst>
          </p:cNvPr>
          <p:cNvSpPr>
            <a:spLocks noGrp="1"/>
          </p:cNvSpPr>
          <p:nvPr>
            <p:ph sz="half" idx="1"/>
          </p:nvPr>
        </p:nvSpPr>
        <p:spPr>
          <a:xfrm>
            <a:off x="604156" y="922564"/>
            <a:ext cx="7960179" cy="1330779"/>
          </a:xfrm>
        </p:spPr>
        <p:txBody>
          <a:bodyPr/>
          <a:lstStyle/>
          <a:p>
            <a:pPr marL="0" indent="0">
              <a:lnSpc>
                <a:spcPct val="100000"/>
              </a:lnSpc>
              <a:spcAft>
                <a:spcPts val="600"/>
              </a:spcAft>
              <a:buNone/>
            </a:pPr>
            <a:r>
              <a:rPr lang="en-US" sz="2400" b="1" dirty="0">
                <a:solidFill>
                  <a:srgbClr val="F4BD33"/>
                </a:solidFill>
              </a:rPr>
              <a:t>An assigned account specialist will help you tailor the RMC to your organization to deliver an integrated solution and improve productivity.</a:t>
            </a:r>
          </a:p>
        </p:txBody>
      </p:sp>
      <p:sp>
        <p:nvSpPr>
          <p:cNvPr id="3" name="Content Placeholder 2">
            <a:extLst>
              <a:ext uri="{FF2B5EF4-FFF2-40B4-BE49-F238E27FC236}">
                <a16:creationId xmlns:a16="http://schemas.microsoft.com/office/drawing/2014/main" id="{C8A16879-29D5-4A3D-9BBC-7E7ED7EAA40A}"/>
              </a:ext>
            </a:extLst>
          </p:cNvPr>
          <p:cNvSpPr>
            <a:spLocks noGrp="1"/>
          </p:cNvSpPr>
          <p:nvPr>
            <p:ph sz="half" idx="2"/>
          </p:nvPr>
        </p:nvSpPr>
        <p:spPr>
          <a:xfrm>
            <a:off x="604157" y="2571749"/>
            <a:ext cx="8236631" cy="1898655"/>
          </a:xfrm>
        </p:spPr>
        <p:txBody>
          <a:bodyPr/>
          <a:lstStyle/>
          <a:p>
            <a:pPr marL="274320" indent="-274320">
              <a:buClr>
                <a:srgbClr val="F4BD33"/>
              </a:buClr>
            </a:pPr>
            <a:r>
              <a:rPr lang="en-US" dirty="0"/>
              <a:t>RMC Onboarding Configuration</a:t>
            </a:r>
          </a:p>
          <a:p>
            <a:pPr marL="274320" indent="-274320">
              <a:buClr>
                <a:srgbClr val="F4BD33"/>
              </a:buClr>
            </a:pPr>
            <a:r>
              <a:rPr lang="en-US" dirty="0"/>
              <a:t>Software Training Your Account Specialist</a:t>
            </a:r>
          </a:p>
          <a:p>
            <a:pPr marL="274320" indent="-274320">
              <a:buClr>
                <a:srgbClr val="F4BD33"/>
              </a:buClr>
            </a:pPr>
            <a:r>
              <a:rPr lang="en-US" dirty="0"/>
              <a:t>RMC Ongoing Assistance &amp; Support</a:t>
            </a:r>
          </a:p>
          <a:p>
            <a:pPr marL="274320" indent="-274320">
              <a:buClr>
                <a:srgbClr val="F4BD33"/>
              </a:buClr>
            </a:pPr>
            <a:r>
              <a:rPr lang="en-US" dirty="0"/>
              <a:t>Follow Up and Quarterly Specialist Calls </a:t>
            </a:r>
          </a:p>
        </p:txBody>
      </p:sp>
      <p:sp>
        <p:nvSpPr>
          <p:cNvPr id="4" name="Title 3">
            <a:extLst>
              <a:ext uri="{FF2B5EF4-FFF2-40B4-BE49-F238E27FC236}">
                <a16:creationId xmlns:a16="http://schemas.microsoft.com/office/drawing/2014/main" id="{AD7A5660-F501-4610-94DB-CAA0C7C5487C}"/>
              </a:ext>
            </a:extLst>
          </p:cNvPr>
          <p:cNvSpPr>
            <a:spLocks noGrp="1"/>
          </p:cNvSpPr>
          <p:nvPr>
            <p:ph type="title"/>
          </p:nvPr>
        </p:nvSpPr>
        <p:spPr/>
        <p:txBody>
          <a:bodyPr/>
          <a:lstStyle/>
          <a:p>
            <a:r>
              <a:rPr lang="en-US" dirty="0"/>
              <a:t>Account Management Services</a:t>
            </a:r>
          </a:p>
        </p:txBody>
      </p:sp>
    </p:spTree>
    <p:extLst>
      <p:ext uri="{BB962C8B-B14F-4D97-AF65-F5344CB8AC3E}">
        <p14:creationId xmlns:p14="http://schemas.microsoft.com/office/powerpoint/2010/main" val="255847250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1BB318-A2CE-E048-A923-80791AB291D3}"/>
              </a:ext>
            </a:extLst>
          </p:cNvPr>
          <p:cNvSpPr/>
          <p:nvPr/>
        </p:nvSpPr>
        <p:spPr bwMode="auto">
          <a:xfrm>
            <a:off x="0" y="0"/>
            <a:ext cx="9144000" cy="4713668"/>
          </a:xfrm>
          <a:prstGeom prst="rect">
            <a:avLst/>
          </a:prstGeom>
          <a:solidFill>
            <a:srgbClr val="F2F2F2"/>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24" name="Content Placeholder 23"/>
          <p:cNvSpPr>
            <a:spLocks noGrp="1"/>
          </p:cNvSpPr>
          <p:nvPr>
            <p:ph idx="12"/>
          </p:nvPr>
        </p:nvSpPr>
        <p:spPr>
          <a:xfrm>
            <a:off x="301624" y="1906232"/>
            <a:ext cx="4945079" cy="537387"/>
          </a:xfrm>
        </p:spPr>
        <p:txBody>
          <a:bodyPr/>
          <a:lstStyle/>
          <a:p>
            <a:r>
              <a:rPr lang="en-US" sz="2200" dirty="0"/>
              <a:t>Automate Manual Processes</a:t>
            </a:r>
          </a:p>
        </p:txBody>
      </p:sp>
      <p:sp>
        <p:nvSpPr>
          <p:cNvPr id="7" name="Title 6"/>
          <p:cNvSpPr>
            <a:spLocks noGrp="1"/>
          </p:cNvSpPr>
          <p:nvPr>
            <p:ph type="title"/>
          </p:nvPr>
        </p:nvSpPr>
        <p:spPr/>
        <p:txBody>
          <a:bodyPr/>
          <a:lstStyle/>
          <a:p>
            <a:r>
              <a:rPr lang="en-US" dirty="0">
                <a:solidFill>
                  <a:schemeClr val="tx2"/>
                </a:solidFill>
              </a:rPr>
              <a:t>Delivering Value</a:t>
            </a:r>
          </a:p>
        </p:txBody>
      </p:sp>
      <p:sp>
        <p:nvSpPr>
          <p:cNvPr id="13" name="Content Placeholder 20">
            <a:extLst>
              <a:ext uri="{FF2B5EF4-FFF2-40B4-BE49-F238E27FC236}">
                <a16:creationId xmlns:a16="http://schemas.microsoft.com/office/drawing/2014/main" id="{8A5E8D86-ECF6-442E-90FB-A20FAC28BAE3}"/>
              </a:ext>
            </a:extLst>
          </p:cNvPr>
          <p:cNvSpPr>
            <a:spLocks noGrp="1"/>
          </p:cNvSpPr>
          <p:nvPr>
            <p:ph idx="1"/>
          </p:nvPr>
        </p:nvSpPr>
        <p:spPr>
          <a:xfrm>
            <a:off x="5406502" y="1906232"/>
            <a:ext cx="3434287" cy="2053209"/>
          </a:xfrm>
          <a:noFill/>
        </p:spPr>
        <p:txBody>
          <a:bodyPr/>
          <a:lstStyle/>
          <a:p>
            <a:pPr marL="285750" indent="-285750">
              <a:buClr>
                <a:srgbClr val="F4BD33"/>
              </a:buClr>
              <a:buFont typeface="Arial" panose="020B0604020202020204" pitchFamily="34" charset="0"/>
              <a:buChar char="•"/>
            </a:pPr>
            <a:r>
              <a:rPr lang="en-US" sz="1800" dirty="0">
                <a:solidFill>
                  <a:schemeClr val="tx1"/>
                </a:solidFill>
              </a:rPr>
              <a:t>Reduce Paper-Driven Processes</a:t>
            </a:r>
          </a:p>
          <a:p>
            <a:pPr marL="285750" indent="-285750">
              <a:buClr>
                <a:srgbClr val="F4BD33"/>
              </a:buClr>
              <a:buFont typeface="Arial" panose="020B0604020202020204" pitchFamily="34" charset="0"/>
              <a:buChar char="•"/>
            </a:pPr>
            <a:r>
              <a:rPr lang="en-US" sz="1800" dirty="0">
                <a:solidFill>
                  <a:schemeClr val="tx1"/>
                </a:solidFill>
              </a:rPr>
              <a:t>Reporting</a:t>
            </a:r>
          </a:p>
          <a:p>
            <a:pPr marL="285750" indent="-285750">
              <a:buClr>
                <a:srgbClr val="F4BD33"/>
              </a:buClr>
              <a:buFont typeface="Arial" panose="020B0604020202020204" pitchFamily="34" charset="0"/>
              <a:buChar char="•"/>
            </a:pPr>
            <a:r>
              <a:rPr lang="en-US" sz="1800" dirty="0">
                <a:solidFill>
                  <a:schemeClr val="tx1"/>
                </a:solidFill>
              </a:rPr>
              <a:t>Consistent Communication</a:t>
            </a:r>
          </a:p>
        </p:txBody>
      </p:sp>
      <p:sp>
        <p:nvSpPr>
          <p:cNvPr id="32" name="Arrow: Pentagon 31">
            <a:extLst>
              <a:ext uri="{FF2B5EF4-FFF2-40B4-BE49-F238E27FC236}">
                <a16:creationId xmlns:a16="http://schemas.microsoft.com/office/drawing/2014/main" id="{93082EE4-EB71-4E08-B080-F4BD60CD2A42}"/>
              </a:ext>
            </a:extLst>
          </p:cNvPr>
          <p:cNvSpPr/>
          <p:nvPr/>
        </p:nvSpPr>
        <p:spPr bwMode="auto">
          <a:xfrm>
            <a:off x="5246703" y="1907254"/>
            <a:ext cx="159798" cy="536365"/>
          </a:xfrm>
          <a:prstGeom prst="homePlate">
            <a:avLst/>
          </a:prstGeom>
          <a:solidFill>
            <a:srgbClr val="F4BD33"/>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Tree>
    <p:custDataLst>
      <p:tags r:id="rId1"/>
    </p:custDataLst>
    <p:extLst>
      <p:ext uri="{BB962C8B-B14F-4D97-AF65-F5344CB8AC3E}">
        <p14:creationId xmlns:p14="http://schemas.microsoft.com/office/powerpoint/2010/main" val="2247901252"/>
      </p:ext>
    </p:extLst>
  </p:cSld>
  <p:clrMapOvr>
    <a:masterClrMapping/>
  </p:clrMapOvr>
  <mc:AlternateContent xmlns:mc="http://schemas.openxmlformats.org/markup-compatibility/2006" xmlns:p14="http://schemas.microsoft.com/office/powerpoint/2010/main">
    <mc:Choice Requires="p14">
      <p:transition spd="med" p14:dur="700" advClick="0" advTm="7783">
        <p:fade/>
      </p:transition>
    </mc:Choice>
    <mc:Fallback xmlns="">
      <p:transition spd="med" advClick="0" advTm="7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1000"/>
                                        <p:tgtEl>
                                          <p:spTgt spid="2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1000"/>
                                        <p:tgtEl>
                                          <p:spTgt spid="2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fade">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7A3485-1FAC-B14B-B935-7DB35ABA7443}"/>
              </a:ext>
            </a:extLst>
          </p:cNvPr>
          <p:cNvSpPr/>
          <p:nvPr/>
        </p:nvSpPr>
        <p:spPr bwMode="auto">
          <a:xfrm>
            <a:off x="0" y="0"/>
            <a:ext cx="9144000" cy="4713668"/>
          </a:xfrm>
          <a:prstGeom prst="rect">
            <a:avLst/>
          </a:prstGeom>
          <a:solidFill>
            <a:srgbClr val="F2F2F2"/>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24" name="Content Placeholder 23"/>
          <p:cNvSpPr>
            <a:spLocks noGrp="1"/>
          </p:cNvSpPr>
          <p:nvPr>
            <p:ph idx="12"/>
          </p:nvPr>
        </p:nvSpPr>
        <p:spPr>
          <a:xfrm>
            <a:off x="301624" y="1906232"/>
            <a:ext cx="4945079" cy="537387"/>
          </a:xfrm>
        </p:spPr>
        <p:txBody>
          <a:bodyPr/>
          <a:lstStyle/>
          <a:p>
            <a:r>
              <a:rPr lang="en-US" sz="2200" dirty="0"/>
              <a:t>Automate Manual Processes</a:t>
            </a:r>
          </a:p>
        </p:txBody>
      </p:sp>
      <p:sp>
        <p:nvSpPr>
          <p:cNvPr id="25" name="Content Placeholder 24"/>
          <p:cNvSpPr>
            <a:spLocks noGrp="1"/>
          </p:cNvSpPr>
          <p:nvPr>
            <p:ph idx="13"/>
          </p:nvPr>
        </p:nvSpPr>
        <p:spPr>
          <a:xfrm>
            <a:off x="301624" y="2517770"/>
            <a:ext cx="4945079" cy="537387"/>
          </a:xfrm>
        </p:spPr>
        <p:txBody>
          <a:bodyPr/>
          <a:lstStyle/>
          <a:p>
            <a:r>
              <a:rPr lang="en-US" sz="2200" dirty="0"/>
              <a:t>Reduce Total Cost of Risk</a:t>
            </a:r>
          </a:p>
        </p:txBody>
      </p:sp>
      <p:sp>
        <p:nvSpPr>
          <p:cNvPr id="7" name="Title 6"/>
          <p:cNvSpPr>
            <a:spLocks noGrp="1"/>
          </p:cNvSpPr>
          <p:nvPr>
            <p:ph type="title"/>
          </p:nvPr>
        </p:nvSpPr>
        <p:spPr/>
        <p:txBody>
          <a:bodyPr/>
          <a:lstStyle/>
          <a:p>
            <a:r>
              <a:rPr lang="en-US" dirty="0">
                <a:solidFill>
                  <a:schemeClr val="tx2"/>
                </a:solidFill>
              </a:rPr>
              <a:t>Delivering Value</a:t>
            </a:r>
          </a:p>
        </p:txBody>
      </p:sp>
      <p:sp>
        <p:nvSpPr>
          <p:cNvPr id="35" name="Content Placeholder 20">
            <a:extLst>
              <a:ext uri="{FF2B5EF4-FFF2-40B4-BE49-F238E27FC236}">
                <a16:creationId xmlns:a16="http://schemas.microsoft.com/office/drawing/2014/main" id="{A9B4A520-D5D9-477C-B537-5A095AA17731}"/>
              </a:ext>
            </a:extLst>
          </p:cNvPr>
          <p:cNvSpPr txBox="1">
            <a:spLocks/>
          </p:cNvSpPr>
          <p:nvPr/>
        </p:nvSpPr>
        <p:spPr bwMode="auto">
          <a:xfrm>
            <a:off x="5406499" y="1613486"/>
            <a:ext cx="3434287" cy="2053209"/>
          </a:xfrm>
          <a:prstGeom prst="rect">
            <a:avLst/>
          </a:prstGeom>
          <a:noFill/>
          <a:ln w="9525">
            <a:noFill/>
            <a:miter lim="800000"/>
            <a:headEnd/>
            <a:tailEnd/>
          </a:ln>
        </p:spPr>
        <p:txBody>
          <a:bodyPr vert="horz" wrap="square" lIns="274320" tIns="182880" rIns="274320" bIns="182880" numCol="1" anchor="ctr" anchorCtr="0" compatLnSpc="1">
            <a:prstTxWarp prst="textNoShape">
              <a:avLst/>
            </a:prstTxWarp>
            <a:noAutofit/>
          </a:bodyPr>
          <a:lstStyle>
            <a:lvl1pPr marL="285750" indent="-285750" algn="l" eaLnBrk="1" hangingPunct="1">
              <a:lnSpc>
                <a:spcPts val="2400"/>
              </a:lnSpc>
              <a:spcBef>
                <a:spcPts val="1000"/>
              </a:spcBef>
              <a:spcAft>
                <a:spcPct val="0"/>
              </a:spcAft>
              <a:buClr>
                <a:srgbClr val="F4BD33"/>
              </a:buClr>
              <a:buSzPct val="115000"/>
              <a:buFont typeface="Arial" panose="020B0604020202020204" pitchFamily="34" charset="0"/>
              <a:buChar char="•"/>
              <a:defRPr sz="1800" b="0" i="0" baseline="0">
                <a:solidFill>
                  <a:schemeClr val="tx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Insurance Premiums</a:t>
            </a:r>
          </a:p>
          <a:p>
            <a:r>
              <a:rPr lang="en-US" dirty="0"/>
              <a:t>Fines</a:t>
            </a:r>
          </a:p>
          <a:p>
            <a:r>
              <a:rPr lang="en-US" dirty="0"/>
              <a:t>Injuries &amp; Absenteeism</a:t>
            </a:r>
          </a:p>
        </p:txBody>
      </p:sp>
      <p:sp>
        <p:nvSpPr>
          <p:cNvPr id="36" name="Arrow: Pentagon 35">
            <a:extLst>
              <a:ext uri="{FF2B5EF4-FFF2-40B4-BE49-F238E27FC236}">
                <a16:creationId xmlns:a16="http://schemas.microsoft.com/office/drawing/2014/main" id="{104651A2-151D-452D-ADD5-AAA14AFF619E}"/>
              </a:ext>
            </a:extLst>
          </p:cNvPr>
          <p:cNvSpPr/>
          <p:nvPr/>
        </p:nvSpPr>
        <p:spPr bwMode="auto">
          <a:xfrm>
            <a:off x="5246703" y="2518792"/>
            <a:ext cx="159798" cy="536365"/>
          </a:xfrm>
          <a:prstGeom prst="homePlate">
            <a:avLst/>
          </a:prstGeom>
          <a:solidFill>
            <a:srgbClr val="F4BD33"/>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Tree>
    <p:custDataLst>
      <p:tags r:id="rId1"/>
    </p:custDataLst>
    <p:extLst>
      <p:ext uri="{BB962C8B-B14F-4D97-AF65-F5344CB8AC3E}">
        <p14:creationId xmlns:p14="http://schemas.microsoft.com/office/powerpoint/2010/main" val="1836264075"/>
      </p:ext>
    </p:extLst>
  </p:cSld>
  <p:clrMapOvr>
    <a:masterClrMapping/>
  </p:clrMapOvr>
  <mc:AlternateContent xmlns:mc="http://schemas.openxmlformats.org/markup-compatibility/2006" xmlns:p14="http://schemas.microsoft.com/office/powerpoint/2010/main">
    <mc:Choice Requires="p14">
      <p:transition spd="med" p14:dur="700" advClick="0" advTm="7783">
        <p:fade/>
      </p:transition>
    </mc:Choice>
    <mc:Fallback xmlns="">
      <p:transition spd="med" advClick="0" advTm="7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5">
                                            <p:bg/>
                                          </p:spTgt>
                                        </p:tgtEl>
                                        <p:attrNameLst>
                                          <p:attrName>style.visibility</p:attrName>
                                        </p:attrNameLst>
                                      </p:cBhvr>
                                      <p:to>
                                        <p:strVal val="visible"/>
                                      </p:to>
                                    </p:set>
                                    <p:animEffect transition="in" filter="fade">
                                      <p:cBhvr>
                                        <p:cTn id="7" dur="1000"/>
                                        <p:tgtEl>
                                          <p:spTgt spid="25">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fade">
                                      <p:cBhvr>
                                        <p:cTn id="18" dur="500"/>
                                        <p:tgtEl>
                                          <p:spTgt spid="3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xEl>
                                              <p:pRg st="1" end="1"/>
                                            </p:txEl>
                                          </p:spTgt>
                                        </p:tgtEl>
                                        <p:attrNameLst>
                                          <p:attrName>style.visibility</p:attrName>
                                        </p:attrNameLst>
                                      </p:cBhvr>
                                      <p:to>
                                        <p:strVal val="visible"/>
                                      </p:to>
                                    </p:set>
                                    <p:animEffect transition="in" filter="fade">
                                      <p:cBhvr>
                                        <p:cTn id="21" dur="500"/>
                                        <p:tgtEl>
                                          <p:spTgt spid="3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xEl>
                                              <p:pRg st="2" end="2"/>
                                            </p:txEl>
                                          </p:spTgt>
                                        </p:tgtEl>
                                        <p:attrNameLst>
                                          <p:attrName>style.visibility</p:attrName>
                                        </p:attrNameLst>
                                      </p:cBhvr>
                                      <p:to>
                                        <p:strVal val="visible"/>
                                      </p:to>
                                    </p:set>
                                    <p:animEffect transition="in" filter="fade">
                                      <p:cBhvr>
                                        <p:cTn id="24"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1D695-6236-F746-95D4-739809D1F969}"/>
              </a:ext>
            </a:extLst>
          </p:cNvPr>
          <p:cNvSpPr/>
          <p:nvPr/>
        </p:nvSpPr>
        <p:spPr bwMode="auto">
          <a:xfrm>
            <a:off x="0" y="0"/>
            <a:ext cx="9144000" cy="4713668"/>
          </a:xfrm>
          <a:prstGeom prst="rect">
            <a:avLst/>
          </a:prstGeom>
          <a:solidFill>
            <a:srgbClr val="F2F2F2"/>
          </a:solidFill>
          <a:ln w="19050">
            <a:solidFill>
              <a:schemeClr val="accent3"/>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37" name="Content Placeholder 20">
            <a:extLst>
              <a:ext uri="{FF2B5EF4-FFF2-40B4-BE49-F238E27FC236}">
                <a16:creationId xmlns:a16="http://schemas.microsoft.com/office/drawing/2014/main" id="{0AC1B983-46D5-49B6-BB81-E459902D6EDC}"/>
              </a:ext>
            </a:extLst>
          </p:cNvPr>
          <p:cNvSpPr txBox="1">
            <a:spLocks/>
          </p:cNvSpPr>
          <p:nvPr/>
        </p:nvSpPr>
        <p:spPr bwMode="auto">
          <a:xfrm>
            <a:off x="5406501" y="1759858"/>
            <a:ext cx="3434287" cy="2053209"/>
          </a:xfrm>
          <a:prstGeom prst="rect">
            <a:avLst/>
          </a:prstGeom>
          <a:noFill/>
          <a:ln w="9525">
            <a:noFill/>
            <a:miter lim="800000"/>
            <a:headEnd/>
            <a:tailEnd/>
          </a:ln>
        </p:spPr>
        <p:txBody>
          <a:bodyPr vert="horz" wrap="square" lIns="274320" tIns="182880" rIns="274320" bIns="182880" numCol="1" anchor="ctr" anchorCtr="0" compatLnSpc="1">
            <a:prstTxWarp prst="textNoShape">
              <a:avLst/>
            </a:prstTxWarp>
            <a:noAutofit/>
          </a:bodyPr>
          <a:lstStyle>
            <a:lvl1pPr marL="285750" indent="-285750" algn="l" eaLnBrk="1" hangingPunct="1">
              <a:lnSpc>
                <a:spcPts val="2400"/>
              </a:lnSpc>
              <a:spcBef>
                <a:spcPts val="1000"/>
              </a:spcBef>
              <a:spcAft>
                <a:spcPct val="0"/>
              </a:spcAft>
              <a:buClr>
                <a:srgbClr val="F4BD33"/>
              </a:buClr>
              <a:buSzPct val="115000"/>
              <a:buFont typeface="Arial" panose="020B0604020202020204" pitchFamily="34" charset="0"/>
              <a:buChar char="•"/>
              <a:defRPr sz="1800" b="0" i="0" baseline="0">
                <a:solidFill>
                  <a:schemeClr val="tx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r>
              <a:rPr lang="en-US" dirty="0"/>
              <a:t>All-in-One System</a:t>
            </a:r>
          </a:p>
          <a:p>
            <a:pPr lvl="0"/>
            <a:r>
              <a:rPr lang="en-US" dirty="0"/>
              <a:t>Integrated LMS</a:t>
            </a:r>
          </a:p>
          <a:p>
            <a:r>
              <a:rPr lang="en-US" dirty="0"/>
              <a:t>Cloud-based, Mobile-enabled</a:t>
            </a:r>
          </a:p>
        </p:txBody>
      </p:sp>
      <p:sp>
        <p:nvSpPr>
          <p:cNvPr id="24" name="Content Placeholder 23"/>
          <p:cNvSpPr>
            <a:spLocks noGrp="1"/>
          </p:cNvSpPr>
          <p:nvPr>
            <p:ph idx="12"/>
          </p:nvPr>
        </p:nvSpPr>
        <p:spPr>
          <a:xfrm>
            <a:off x="301624" y="1906232"/>
            <a:ext cx="4945079" cy="537387"/>
          </a:xfrm>
        </p:spPr>
        <p:txBody>
          <a:bodyPr/>
          <a:lstStyle/>
          <a:p>
            <a:r>
              <a:rPr lang="en-US" sz="2200" dirty="0"/>
              <a:t>Automate Manual Processes</a:t>
            </a:r>
          </a:p>
        </p:txBody>
      </p:sp>
      <p:sp>
        <p:nvSpPr>
          <p:cNvPr id="25" name="Content Placeholder 24"/>
          <p:cNvSpPr>
            <a:spLocks noGrp="1"/>
          </p:cNvSpPr>
          <p:nvPr>
            <p:ph idx="13"/>
          </p:nvPr>
        </p:nvSpPr>
        <p:spPr>
          <a:xfrm>
            <a:off x="301624" y="2517770"/>
            <a:ext cx="4945079" cy="537387"/>
          </a:xfrm>
        </p:spPr>
        <p:txBody>
          <a:bodyPr/>
          <a:lstStyle/>
          <a:p>
            <a:r>
              <a:rPr lang="en-US" sz="2200" dirty="0"/>
              <a:t>Reduce Total Cost of Risk</a:t>
            </a:r>
          </a:p>
        </p:txBody>
      </p:sp>
      <p:sp>
        <p:nvSpPr>
          <p:cNvPr id="26" name="Content Placeholder 25"/>
          <p:cNvSpPr>
            <a:spLocks noGrp="1"/>
          </p:cNvSpPr>
          <p:nvPr>
            <p:ph idx="14"/>
          </p:nvPr>
        </p:nvSpPr>
        <p:spPr>
          <a:xfrm>
            <a:off x="301624" y="3129308"/>
            <a:ext cx="4945079" cy="537387"/>
          </a:xfrm>
        </p:spPr>
        <p:txBody>
          <a:bodyPr/>
          <a:lstStyle/>
          <a:p>
            <a:r>
              <a:rPr lang="en-US" sz="2200" dirty="0"/>
              <a:t>All-in-one Comprehensive Platform</a:t>
            </a:r>
          </a:p>
        </p:txBody>
      </p:sp>
      <p:sp>
        <p:nvSpPr>
          <p:cNvPr id="7" name="Title 6"/>
          <p:cNvSpPr>
            <a:spLocks noGrp="1"/>
          </p:cNvSpPr>
          <p:nvPr>
            <p:ph type="title"/>
          </p:nvPr>
        </p:nvSpPr>
        <p:spPr/>
        <p:txBody>
          <a:bodyPr/>
          <a:lstStyle/>
          <a:p>
            <a:r>
              <a:rPr lang="en-US" dirty="0">
                <a:solidFill>
                  <a:schemeClr val="tx2"/>
                </a:solidFill>
              </a:rPr>
              <a:t>Delivering Value</a:t>
            </a:r>
          </a:p>
        </p:txBody>
      </p:sp>
      <p:sp>
        <p:nvSpPr>
          <p:cNvPr id="38" name="Arrow: Pentagon 37">
            <a:extLst>
              <a:ext uri="{FF2B5EF4-FFF2-40B4-BE49-F238E27FC236}">
                <a16:creationId xmlns:a16="http://schemas.microsoft.com/office/drawing/2014/main" id="{A155D70A-EFC6-4F3E-B97D-AF2C35A90644}"/>
              </a:ext>
            </a:extLst>
          </p:cNvPr>
          <p:cNvSpPr/>
          <p:nvPr/>
        </p:nvSpPr>
        <p:spPr bwMode="auto">
          <a:xfrm>
            <a:off x="5246702" y="3130860"/>
            <a:ext cx="159798" cy="536365"/>
          </a:xfrm>
          <a:prstGeom prst="homePlate">
            <a:avLst/>
          </a:prstGeom>
          <a:solidFill>
            <a:srgbClr val="F4BD33"/>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Tree>
    <p:custDataLst>
      <p:tags r:id="rId1"/>
    </p:custDataLst>
    <p:extLst>
      <p:ext uri="{BB962C8B-B14F-4D97-AF65-F5344CB8AC3E}">
        <p14:creationId xmlns:p14="http://schemas.microsoft.com/office/powerpoint/2010/main" val="202713897"/>
      </p:ext>
    </p:extLst>
  </p:cSld>
  <p:clrMapOvr>
    <a:masterClrMapping/>
  </p:clrMapOvr>
  <mc:AlternateContent xmlns:mc="http://schemas.openxmlformats.org/markup-compatibility/2006" xmlns:p14="http://schemas.microsoft.com/office/powerpoint/2010/main">
    <mc:Choice Requires="p14">
      <p:transition spd="med" p14:dur="700" advClick="0" advTm="7783">
        <p:fade/>
      </p:transition>
    </mc:Choice>
    <mc:Fallback xmlns="">
      <p:transition spd="med" advClick="0" advTm="77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1000"/>
                                        <p:tgtEl>
                                          <p:spTgt spid="2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1000"/>
                                        <p:tgtEl>
                                          <p:spTgt spid="26">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fade">
                                      <p:cBhvr>
                                        <p:cTn id="18" dur="500"/>
                                        <p:tgtEl>
                                          <p:spTgt spid="3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xEl>
                                              <p:pRg st="2" end="2"/>
                                            </p:txEl>
                                          </p:spTgt>
                                        </p:tgtEl>
                                        <p:attrNameLst>
                                          <p:attrName>style.visibility</p:attrName>
                                        </p:attrNameLst>
                                      </p:cBhvr>
                                      <p:to>
                                        <p:strVal val="visible"/>
                                      </p:to>
                                    </p:set>
                                    <p:animEffect transition="in" filter="fade">
                                      <p:cBhvr>
                                        <p:cTn id="21" dur="500"/>
                                        <p:tgtEl>
                                          <p:spTgt spid="37">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xEl>
                                              <p:pRg st="1" end="1"/>
                                            </p:txEl>
                                          </p:spTgt>
                                        </p:tgtEl>
                                        <p:attrNameLst>
                                          <p:attrName>style.visibility</p:attrName>
                                        </p:attrNameLst>
                                      </p:cBhvr>
                                      <p:to>
                                        <p:strVal val="visible"/>
                                      </p:to>
                                    </p:set>
                                    <p:animEffect transition="in" filter="fade">
                                      <p:cBhvr>
                                        <p:cTn id="24"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727D96-FFF9-804F-959E-6DE7690F176C}"/>
              </a:ext>
            </a:extLst>
          </p:cNvPr>
          <p:cNvSpPr/>
          <p:nvPr/>
        </p:nvSpPr>
        <p:spPr bwMode="auto">
          <a:xfrm>
            <a:off x="0" y="761330"/>
            <a:ext cx="9144000" cy="2945330"/>
          </a:xfrm>
          <a:prstGeom prst="rect">
            <a:avLst/>
          </a:prstGeom>
          <a:solidFill>
            <a:srgbClr val="2377BA"/>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8" name="Content Placeholder 1"/>
          <p:cNvSpPr>
            <a:spLocks noGrp="1"/>
          </p:cNvSpPr>
          <p:nvPr>
            <p:ph idx="1"/>
          </p:nvPr>
        </p:nvSpPr>
        <p:spPr/>
        <p:txBody>
          <a:bodyPr/>
          <a:lstStyle/>
          <a:p>
            <a:r>
              <a:rPr lang="en-US" altLang="ja-JP" dirty="0"/>
              <a:t>Working with the Risk Management Center has been very beneficial to Brady. We are in multiple states, and this provides us training access and forms access for all of our operations managers to utilize in the multiple states we</a:t>
            </a:r>
            <a:r>
              <a:rPr lang="en-US" altLang="en-US" dirty="0"/>
              <a:t>’</a:t>
            </a:r>
            <a:r>
              <a:rPr lang="en-US" altLang="ja-JP" dirty="0"/>
              <a:t>re in.  Because we</a:t>
            </a:r>
            <a:r>
              <a:rPr lang="en-US" altLang="en-US" dirty="0"/>
              <a:t>’</a:t>
            </a:r>
            <a:r>
              <a:rPr lang="en-US" altLang="ja-JP" dirty="0"/>
              <a:t>re in so many states, the Risk Management Center has helped us tremendously in saving time and money.</a:t>
            </a:r>
            <a:endParaRPr lang="en-US" altLang="en-US" dirty="0"/>
          </a:p>
          <a:p>
            <a:pPr lvl="1" indent="0"/>
            <a:r>
              <a:rPr lang="en-US" dirty="0"/>
              <a:t>Linda </a:t>
            </a:r>
            <a:r>
              <a:rPr lang="en-US" dirty="0" err="1"/>
              <a:t>Rux</a:t>
            </a:r>
            <a:br>
              <a:rPr lang="en-US" dirty="0"/>
            </a:br>
            <a:r>
              <a:rPr lang="en-US" dirty="0"/>
              <a:t>Corporate Director of Human Resources</a:t>
            </a:r>
            <a:br>
              <a:rPr lang="en-US" dirty="0"/>
            </a:br>
            <a:r>
              <a:rPr lang="en-US" dirty="0"/>
              <a:t>Brady Industries</a:t>
            </a:r>
          </a:p>
        </p:txBody>
      </p:sp>
      <p:sp>
        <p:nvSpPr>
          <p:cNvPr id="13314" name="Title 3"/>
          <p:cNvSpPr>
            <a:spLocks noGrp="1"/>
          </p:cNvSpPr>
          <p:nvPr>
            <p:ph type="title"/>
          </p:nvPr>
        </p:nvSpPr>
        <p:spPr/>
        <p:txBody>
          <a:bodyPr/>
          <a:lstStyle/>
          <a:p>
            <a:r>
              <a:rPr lang="en-US" dirty="0"/>
              <a:t>Client Testimonials</a:t>
            </a:r>
            <a:endParaRPr lang="en-US" altLang="en-US" dirty="0"/>
          </a:p>
        </p:txBody>
      </p:sp>
      <p:pic>
        <p:nvPicPr>
          <p:cNvPr id="1026" name="Picture 2" descr="Image result for Brady Industries logo">
            <a:extLst>
              <a:ext uri="{FF2B5EF4-FFF2-40B4-BE49-F238E27FC236}">
                <a16:creationId xmlns:a16="http://schemas.microsoft.com/office/drawing/2014/main" id="{BF6C8822-1EEF-AA45-A5BC-2D12222905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9855" y="3878047"/>
            <a:ext cx="1738217" cy="5969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137609A-F936-A94A-AF67-EA1DD23C1268}"/>
              </a:ext>
            </a:extLst>
          </p:cNvPr>
          <p:cNvSpPr txBox="1"/>
          <p:nvPr/>
        </p:nvSpPr>
        <p:spPr>
          <a:xfrm>
            <a:off x="7212457" y="2133172"/>
            <a:ext cx="441146" cy="1015663"/>
          </a:xfrm>
          <a:prstGeom prst="rect">
            <a:avLst/>
          </a:prstGeom>
          <a:noFill/>
        </p:spPr>
        <p:txBody>
          <a:bodyPr wrap="none" rtlCol="0">
            <a:spAutoFit/>
          </a:bodyPr>
          <a:lstStyle/>
          <a:p>
            <a:pPr algn="l"/>
            <a:r>
              <a:rPr lang="en-US" sz="6000" dirty="0">
                <a:solidFill>
                  <a:srgbClr val="F4BD33"/>
                </a:solidFill>
                <a:latin typeface="+mn-lt"/>
                <a:ea typeface="+mn-ea"/>
              </a:rPr>
              <a:t>”</a:t>
            </a:r>
          </a:p>
        </p:txBody>
      </p:sp>
      <p:sp>
        <p:nvSpPr>
          <p:cNvPr id="16" name="TextBox 15">
            <a:extLst>
              <a:ext uri="{FF2B5EF4-FFF2-40B4-BE49-F238E27FC236}">
                <a16:creationId xmlns:a16="http://schemas.microsoft.com/office/drawing/2014/main" id="{E8009683-4C3D-5D4C-9710-7ECBBAD203FE}"/>
              </a:ext>
            </a:extLst>
          </p:cNvPr>
          <p:cNvSpPr txBox="1"/>
          <p:nvPr/>
        </p:nvSpPr>
        <p:spPr>
          <a:xfrm>
            <a:off x="86629" y="481930"/>
            <a:ext cx="825867" cy="2400657"/>
          </a:xfrm>
          <a:prstGeom prst="rect">
            <a:avLst/>
          </a:prstGeom>
          <a:noFill/>
        </p:spPr>
        <p:txBody>
          <a:bodyPr wrap="none" rtlCol="0">
            <a:spAutoFit/>
          </a:bodyPr>
          <a:lstStyle/>
          <a:p>
            <a:pPr algn="l"/>
            <a:r>
              <a:rPr lang="en-US" sz="15000" dirty="0">
                <a:solidFill>
                  <a:srgbClr val="F4BD33"/>
                </a:solidFill>
                <a:latin typeface="+mn-lt"/>
                <a:ea typeface="+mn-ea"/>
              </a:rPr>
              <a:t>“</a:t>
            </a:r>
          </a:p>
        </p:txBody>
      </p:sp>
    </p:spTree>
    <p:custDataLst>
      <p:tags r:id="rId1"/>
    </p:custDataLst>
    <p:extLst>
      <p:ext uri="{BB962C8B-B14F-4D97-AF65-F5344CB8AC3E}">
        <p14:creationId xmlns:p14="http://schemas.microsoft.com/office/powerpoint/2010/main" val="324677011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C7274EA-35B2-4A4B-A511-95A1FB855DE3}"/>
              </a:ext>
            </a:extLst>
          </p:cNvPr>
          <p:cNvSpPr/>
          <p:nvPr/>
        </p:nvSpPr>
        <p:spPr bwMode="auto">
          <a:xfrm>
            <a:off x="0" y="761330"/>
            <a:ext cx="9144000" cy="2945330"/>
          </a:xfrm>
          <a:prstGeom prst="rect">
            <a:avLst/>
          </a:prstGeom>
          <a:solidFill>
            <a:schemeClr val="tx2"/>
          </a:solidFill>
          <a:ln w="1905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a:solidFill>
                <a:srgbClr val="FFFFFF"/>
              </a:solidFill>
            </a:endParaRPr>
          </a:p>
        </p:txBody>
      </p:sp>
      <p:sp>
        <p:nvSpPr>
          <p:cNvPr id="4" name="Content Placeholder 3">
            <a:extLst>
              <a:ext uri="{FF2B5EF4-FFF2-40B4-BE49-F238E27FC236}">
                <a16:creationId xmlns:a16="http://schemas.microsoft.com/office/drawing/2014/main" id="{8ABAFFF5-5D9E-9A4C-86B2-81E6132BB465}"/>
              </a:ext>
            </a:extLst>
          </p:cNvPr>
          <p:cNvSpPr>
            <a:spLocks noGrp="1"/>
          </p:cNvSpPr>
          <p:nvPr>
            <p:ph idx="1"/>
          </p:nvPr>
        </p:nvSpPr>
        <p:spPr/>
        <p:txBody>
          <a:bodyPr/>
          <a:lstStyle/>
          <a:p>
            <a:r>
              <a:rPr lang="en-US" altLang="ja-JP" sz="2300" dirty="0"/>
              <a:t>The reason that this platform has been so successful for us is the ability to tailor it to our needs. Succeed has been able to work with us to create our OWN platform that covers our needs and our customer’s needs as well.</a:t>
            </a:r>
          </a:p>
          <a:p>
            <a:pPr lvl="1">
              <a:spcBef>
                <a:spcPts val="0"/>
              </a:spcBef>
            </a:pPr>
            <a:endParaRPr lang="en-US" dirty="0"/>
          </a:p>
          <a:p>
            <a:pPr lvl="1">
              <a:spcBef>
                <a:spcPts val="0"/>
              </a:spcBef>
            </a:pPr>
            <a:r>
              <a:rPr lang="en-US" dirty="0"/>
              <a:t>Jennifer Massey</a:t>
            </a:r>
          </a:p>
          <a:p>
            <a:pPr lvl="1">
              <a:spcBef>
                <a:spcPts val="0"/>
              </a:spcBef>
            </a:pPr>
            <a:r>
              <a:rPr lang="en-US" dirty="0"/>
              <a:t>Assistant Corporate Safety Director</a:t>
            </a:r>
          </a:p>
          <a:p>
            <a:pPr lvl="1">
              <a:spcBef>
                <a:spcPts val="0"/>
              </a:spcBef>
            </a:pPr>
            <a:r>
              <a:rPr lang="en-US" dirty="0"/>
              <a:t>Harder Mechanical Contractors</a:t>
            </a:r>
          </a:p>
        </p:txBody>
      </p:sp>
      <p:sp>
        <p:nvSpPr>
          <p:cNvPr id="7169" name="Title 3"/>
          <p:cNvSpPr>
            <a:spLocks noGrp="1"/>
          </p:cNvSpPr>
          <p:nvPr>
            <p:ph type="title"/>
          </p:nvPr>
        </p:nvSpPr>
        <p:spPr/>
        <p:txBody>
          <a:bodyPr/>
          <a:lstStyle/>
          <a:p>
            <a:r>
              <a:rPr lang="en-US" dirty="0"/>
              <a:t>Client Testimonials</a:t>
            </a:r>
          </a:p>
        </p:txBody>
      </p:sp>
      <p:sp>
        <p:nvSpPr>
          <p:cNvPr id="14" name="TextBox 13">
            <a:extLst>
              <a:ext uri="{FF2B5EF4-FFF2-40B4-BE49-F238E27FC236}">
                <a16:creationId xmlns:a16="http://schemas.microsoft.com/office/drawing/2014/main" id="{BD747D8A-ED4E-C14B-8F36-9FF3D01E0DAC}"/>
              </a:ext>
            </a:extLst>
          </p:cNvPr>
          <p:cNvSpPr txBox="1"/>
          <p:nvPr/>
        </p:nvSpPr>
        <p:spPr>
          <a:xfrm>
            <a:off x="7551083" y="1992330"/>
            <a:ext cx="441146" cy="1015663"/>
          </a:xfrm>
          <a:prstGeom prst="rect">
            <a:avLst/>
          </a:prstGeom>
          <a:noFill/>
        </p:spPr>
        <p:txBody>
          <a:bodyPr wrap="none" rtlCol="0">
            <a:spAutoFit/>
          </a:bodyPr>
          <a:lstStyle/>
          <a:p>
            <a:pPr algn="l"/>
            <a:r>
              <a:rPr lang="en-US" sz="6000" dirty="0">
                <a:solidFill>
                  <a:srgbClr val="F4BD33"/>
                </a:solidFill>
                <a:latin typeface="+mn-lt"/>
                <a:ea typeface="+mn-ea"/>
              </a:rPr>
              <a:t>”</a:t>
            </a:r>
          </a:p>
        </p:txBody>
      </p:sp>
      <p:sp>
        <p:nvSpPr>
          <p:cNvPr id="15" name="TextBox 14">
            <a:extLst>
              <a:ext uri="{FF2B5EF4-FFF2-40B4-BE49-F238E27FC236}">
                <a16:creationId xmlns:a16="http://schemas.microsoft.com/office/drawing/2014/main" id="{72DC7440-04CC-AE45-ACDB-BFF847DA08B2}"/>
              </a:ext>
            </a:extLst>
          </p:cNvPr>
          <p:cNvSpPr txBox="1"/>
          <p:nvPr/>
        </p:nvSpPr>
        <p:spPr>
          <a:xfrm>
            <a:off x="86629" y="481930"/>
            <a:ext cx="825867" cy="2400657"/>
          </a:xfrm>
          <a:prstGeom prst="rect">
            <a:avLst/>
          </a:prstGeom>
          <a:noFill/>
        </p:spPr>
        <p:txBody>
          <a:bodyPr wrap="none" rtlCol="0">
            <a:spAutoFit/>
          </a:bodyPr>
          <a:lstStyle/>
          <a:p>
            <a:pPr algn="l"/>
            <a:r>
              <a:rPr lang="en-US" sz="15000" dirty="0">
                <a:solidFill>
                  <a:srgbClr val="F4BD33"/>
                </a:solidFill>
                <a:latin typeface="+mn-lt"/>
                <a:ea typeface="+mn-ea"/>
              </a:rPr>
              <a:t>“</a:t>
            </a:r>
          </a:p>
        </p:txBody>
      </p:sp>
      <p:pic>
        <p:nvPicPr>
          <p:cNvPr id="5" name="Picture 4">
            <a:extLst>
              <a:ext uri="{FF2B5EF4-FFF2-40B4-BE49-F238E27FC236}">
                <a16:creationId xmlns:a16="http://schemas.microsoft.com/office/drawing/2014/main" id="{2D96F17B-6169-4086-9B97-FF3688E01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404" y="3750276"/>
            <a:ext cx="1390437" cy="911117"/>
          </a:xfrm>
          <a:prstGeom prst="rect">
            <a:avLst/>
          </a:prstGeom>
        </p:spPr>
      </p:pic>
    </p:spTree>
    <p:extLst>
      <p:ext uri="{BB962C8B-B14F-4D97-AF65-F5344CB8AC3E}">
        <p14:creationId xmlns:p14="http://schemas.microsoft.com/office/powerpoint/2010/main" val="232271467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ED12EFA-BCE5-9A49-ADA3-76B1DF107955}"/>
              </a:ext>
            </a:extLst>
          </p:cNvPr>
          <p:cNvGrpSpPr/>
          <p:nvPr/>
        </p:nvGrpSpPr>
        <p:grpSpPr>
          <a:xfrm>
            <a:off x="634859" y="2719000"/>
            <a:ext cx="3459361" cy="829487"/>
            <a:chOff x="1112638" y="2716447"/>
            <a:chExt cx="3459361" cy="829487"/>
          </a:xfrm>
        </p:grpSpPr>
        <p:sp>
          <p:nvSpPr>
            <p:cNvPr id="9" name="Content Placeholder 4"/>
            <p:cNvSpPr txBox="1">
              <a:spLocks/>
            </p:cNvSpPr>
            <p:nvPr/>
          </p:nvSpPr>
          <p:spPr>
            <a:xfrm>
              <a:off x="1967474" y="2735051"/>
              <a:ext cx="2604525" cy="81088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Job Description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Create job descriptions and return-to-work programs easily.</a:t>
              </a:r>
            </a:p>
            <a:p>
              <a:pPr marL="0" indent="0">
                <a:buNone/>
              </a:pPr>
              <a:endParaRPr lang="en-US" altLang="en-US" sz="1044" dirty="0">
                <a:solidFill>
                  <a:srgbClr val="4A72A8"/>
                </a:solidFill>
                <a:latin typeface="+mn-lt"/>
              </a:endParaRPr>
            </a:p>
            <a:p>
              <a:pPr marL="0" indent="0">
                <a:buNone/>
              </a:pPr>
              <a:endParaRPr lang="en-US" altLang="en-US" sz="1044" dirty="0">
                <a:latin typeface="+mn-lt"/>
              </a:endParaRPr>
            </a:p>
          </p:txBody>
        </p:sp>
        <p:pic>
          <p:nvPicPr>
            <p:cNvPr id="6" name="Picture 5" descr="n-jd.png">
              <a:hlinkClick r:id="" action="ppaction://noaction"/>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112638" y="2716447"/>
              <a:ext cx="808641" cy="808641"/>
            </a:xfrm>
            <a:prstGeom prst="rect">
              <a:avLst/>
            </a:prstGeom>
          </p:spPr>
        </p:pic>
      </p:grpSp>
      <p:grpSp>
        <p:nvGrpSpPr>
          <p:cNvPr id="8" name="Group 7">
            <a:extLst>
              <a:ext uri="{FF2B5EF4-FFF2-40B4-BE49-F238E27FC236}">
                <a16:creationId xmlns:a16="http://schemas.microsoft.com/office/drawing/2014/main" id="{B167349B-79FB-E241-9D90-FFEED87BDF89}"/>
              </a:ext>
            </a:extLst>
          </p:cNvPr>
          <p:cNvGrpSpPr/>
          <p:nvPr/>
        </p:nvGrpSpPr>
        <p:grpSpPr>
          <a:xfrm>
            <a:off x="4570166" y="944451"/>
            <a:ext cx="3115174" cy="808641"/>
            <a:chOff x="5144299" y="944451"/>
            <a:chExt cx="3115174" cy="808641"/>
          </a:xfrm>
        </p:grpSpPr>
        <p:sp>
          <p:nvSpPr>
            <p:cNvPr id="10" name="Content Placeholder 4"/>
            <p:cNvSpPr txBox="1">
              <a:spLocks/>
            </p:cNvSpPr>
            <p:nvPr/>
          </p:nvSpPr>
          <p:spPr>
            <a:xfrm>
              <a:off x="5944332" y="990812"/>
              <a:ext cx="2315141" cy="64827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Training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Users track their training—automatically!</a:t>
              </a:r>
            </a:p>
            <a:p>
              <a:pPr marL="0" indent="0">
                <a:buNone/>
              </a:pPr>
              <a:endParaRPr lang="en-US" altLang="en-US" sz="1044" dirty="0">
                <a:solidFill>
                  <a:srgbClr val="4A72A8"/>
                </a:solidFill>
                <a:latin typeface="+mn-lt"/>
              </a:endParaRPr>
            </a:p>
            <a:p>
              <a:pPr marL="0" indent="0">
                <a:buNone/>
              </a:pPr>
              <a:endParaRPr lang="en-US" altLang="en-US" sz="1044" dirty="0">
                <a:solidFill>
                  <a:srgbClr val="000000"/>
                </a:solidFill>
                <a:latin typeface="+mn-lt"/>
              </a:endParaRPr>
            </a:p>
            <a:p>
              <a:pPr marL="0" indent="0">
                <a:buNone/>
              </a:pPr>
              <a:endParaRPr lang="en-US" altLang="en-US" sz="1044" dirty="0">
                <a:latin typeface="+mn-lt"/>
              </a:endParaRPr>
            </a:p>
            <a:p>
              <a:pPr marL="0" indent="0">
                <a:buNone/>
              </a:pPr>
              <a:endParaRPr lang="en-US" sz="1044" dirty="0">
                <a:solidFill>
                  <a:srgbClr val="595959"/>
                </a:solidFill>
                <a:latin typeface="+mn-lt"/>
              </a:endParaRPr>
            </a:p>
          </p:txBody>
        </p:sp>
        <p:pic>
          <p:nvPicPr>
            <p:cNvPr id="13" name="Picture 12" descr="n-tt.png">
              <a:hlinkClick r:id="" action="ppaction://noaction"/>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5144299" y="944451"/>
              <a:ext cx="808641" cy="808641"/>
            </a:xfrm>
            <a:prstGeom prst="rect">
              <a:avLst/>
            </a:prstGeom>
          </p:spPr>
        </p:pic>
      </p:grpSp>
      <p:grpSp>
        <p:nvGrpSpPr>
          <p:cNvPr id="26" name="Group 25">
            <a:extLst>
              <a:ext uri="{FF2B5EF4-FFF2-40B4-BE49-F238E27FC236}">
                <a16:creationId xmlns:a16="http://schemas.microsoft.com/office/drawing/2014/main" id="{A51E03B5-E86C-F84C-A17B-876DE371A882}"/>
              </a:ext>
            </a:extLst>
          </p:cNvPr>
          <p:cNvGrpSpPr/>
          <p:nvPr/>
        </p:nvGrpSpPr>
        <p:grpSpPr>
          <a:xfrm>
            <a:off x="622048" y="957886"/>
            <a:ext cx="3038092" cy="820588"/>
            <a:chOff x="1099827" y="955333"/>
            <a:chExt cx="3038092" cy="820588"/>
          </a:xfrm>
        </p:grpSpPr>
        <p:pic>
          <p:nvPicPr>
            <p:cNvPr id="7" name="Picture 6" descr="n-it.png">
              <a:hlinkClick r:id="rId7" action="ppaction://hlinksldjump"/>
            </p:cNvPr>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1099827" y="967280"/>
              <a:ext cx="808641" cy="808641"/>
            </a:xfrm>
            <a:prstGeom prst="rect">
              <a:avLst/>
            </a:prstGeom>
          </p:spPr>
        </p:pic>
        <p:sp>
          <p:nvSpPr>
            <p:cNvPr id="14" name="Content Placeholder 4">
              <a:extLst>
                <a:ext uri="{FF2B5EF4-FFF2-40B4-BE49-F238E27FC236}">
                  <a16:creationId xmlns:a16="http://schemas.microsoft.com/office/drawing/2014/main" id="{0F9ECA24-335A-A849-89FE-D6135BCE710D}"/>
                </a:ext>
              </a:extLst>
            </p:cNvPr>
            <p:cNvSpPr txBox="1">
              <a:spLocks/>
            </p:cNvSpPr>
            <p:nvPr/>
          </p:nvSpPr>
          <p:spPr>
            <a:xfrm>
              <a:off x="1967475" y="955333"/>
              <a:ext cx="2170444" cy="76423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Incident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Reduce your claims by tracking incidents.</a:t>
              </a:r>
            </a:p>
          </p:txBody>
        </p:sp>
      </p:grpSp>
      <p:grpSp>
        <p:nvGrpSpPr>
          <p:cNvPr id="25" name="Group 24">
            <a:extLst>
              <a:ext uri="{FF2B5EF4-FFF2-40B4-BE49-F238E27FC236}">
                <a16:creationId xmlns:a16="http://schemas.microsoft.com/office/drawing/2014/main" id="{D798E166-10FA-D645-B792-5A6E455F2F0B}"/>
              </a:ext>
            </a:extLst>
          </p:cNvPr>
          <p:cNvGrpSpPr/>
          <p:nvPr/>
        </p:nvGrpSpPr>
        <p:grpSpPr>
          <a:xfrm>
            <a:off x="634859" y="1820677"/>
            <a:ext cx="3459361" cy="898323"/>
            <a:chOff x="1112638" y="1818124"/>
            <a:chExt cx="3459361" cy="898323"/>
          </a:xfrm>
        </p:grpSpPr>
        <p:pic>
          <p:nvPicPr>
            <p:cNvPr id="5" name="Picture 4" descr="n-sds.png">
              <a:hlinkClick r:id="" action="ppaction://noaction"/>
            </p:cNvPr>
            <p:cNvPicPr>
              <a:picLocks noChangeAspect="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1112638" y="1818124"/>
              <a:ext cx="808641" cy="808641"/>
            </a:xfrm>
            <a:prstGeom prst="rect">
              <a:avLst/>
            </a:prstGeom>
          </p:spPr>
        </p:pic>
        <p:sp>
          <p:nvSpPr>
            <p:cNvPr id="15" name="Content Placeholder 4">
              <a:extLst>
                <a:ext uri="{FF2B5EF4-FFF2-40B4-BE49-F238E27FC236}">
                  <a16:creationId xmlns:a16="http://schemas.microsoft.com/office/drawing/2014/main" id="{1E5ED4CE-8CB8-C44F-9EEF-D7C9AE6A8820}"/>
                </a:ext>
              </a:extLst>
            </p:cNvPr>
            <p:cNvSpPr txBox="1">
              <a:spLocks/>
            </p:cNvSpPr>
            <p:nvPr/>
          </p:nvSpPr>
          <p:spPr>
            <a:xfrm>
              <a:off x="1967475" y="1818124"/>
              <a:ext cx="2604524" cy="89832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SDS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Assist with organizing and managing their Safety Data Sheets.</a:t>
              </a:r>
            </a:p>
            <a:p>
              <a:pPr marL="0" indent="0">
                <a:buNone/>
              </a:pPr>
              <a:endParaRPr lang="en-US" altLang="en-US" sz="1044" dirty="0">
                <a:latin typeface="+mn-lt"/>
              </a:endParaRPr>
            </a:p>
          </p:txBody>
        </p:sp>
      </p:grpSp>
      <p:grpSp>
        <p:nvGrpSpPr>
          <p:cNvPr id="23" name="Group 22">
            <a:extLst>
              <a:ext uri="{FF2B5EF4-FFF2-40B4-BE49-F238E27FC236}">
                <a16:creationId xmlns:a16="http://schemas.microsoft.com/office/drawing/2014/main" id="{68EB18E3-C6EB-D146-8037-D355DB97B315}"/>
              </a:ext>
            </a:extLst>
          </p:cNvPr>
          <p:cNvGrpSpPr/>
          <p:nvPr/>
        </p:nvGrpSpPr>
        <p:grpSpPr>
          <a:xfrm>
            <a:off x="634859" y="3580438"/>
            <a:ext cx="3545989" cy="808641"/>
            <a:chOff x="1112638" y="3580438"/>
            <a:chExt cx="3545989" cy="808641"/>
          </a:xfrm>
        </p:grpSpPr>
        <p:pic>
          <p:nvPicPr>
            <p:cNvPr id="3" name="Picture 2" descr="n-sot.png">
              <a:hlinkClick r:id="" action="ppaction://noaction"/>
            </p:cNvPr>
            <p:cNvPicPr>
              <a:picLocks noChangeAspect="1"/>
            </p:cNvPicPr>
            <p:nvPr/>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1112638" y="3580438"/>
              <a:ext cx="808641" cy="808641"/>
            </a:xfrm>
            <a:prstGeom prst="rect">
              <a:avLst/>
            </a:prstGeom>
          </p:spPr>
        </p:pic>
        <p:sp>
          <p:nvSpPr>
            <p:cNvPr id="16" name="Content Placeholder 4">
              <a:extLst>
                <a:ext uri="{FF2B5EF4-FFF2-40B4-BE49-F238E27FC236}">
                  <a16:creationId xmlns:a16="http://schemas.microsoft.com/office/drawing/2014/main" id="{FFA1D390-76B4-5042-8662-7D6AC4C0D416}"/>
                </a:ext>
              </a:extLst>
            </p:cNvPr>
            <p:cNvSpPr txBox="1">
              <a:spLocks/>
            </p:cNvSpPr>
            <p:nvPr/>
          </p:nvSpPr>
          <p:spPr>
            <a:xfrm>
              <a:off x="1967475" y="3610694"/>
              <a:ext cx="2691152" cy="778385"/>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Safety Observation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Assists in maintaining safe practices in a workplace.    </a:t>
              </a:r>
            </a:p>
            <a:p>
              <a:pPr marL="0" indent="0">
                <a:buNone/>
              </a:pPr>
              <a:endParaRPr lang="en-US" altLang="en-US" sz="1044" dirty="0">
                <a:latin typeface="+mn-lt"/>
              </a:endParaRPr>
            </a:p>
          </p:txBody>
        </p:sp>
      </p:grpSp>
      <p:grpSp>
        <p:nvGrpSpPr>
          <p:cNvPr id="22" name="Group 21">
            <a:extLst>
              <a:ext uri="{FF2B5EF4-FFF2-40B4-BE49-F238E27FC236}">
                <a16:creationId xmlns:a16="http://schemas.microsoft.com/office/drawing/2014/main" id="{1926115B-D557-F043-B97E-4E9C8FE8D141}"/>
              </a:ext>
            </a:extLst>
          </p:cNvPr>
          <p:cNvGrpSpPr/>
          <p:nvPr/>
        </p:nvGrpSpPr>
        <p:grpSpPr>
          <a:xfrm>
            <a:off x="4572000" y="3619240"/>
            <a:ext cx="3901614" cy="823545"/>
            <a:chOff x="5146133" y="3619240"/>
            <a:chExt cx="3901614" cy="823545"/>
          </a:xfrm>
        </p:grpSpPr>
        <p:pic>
          <p:nvPicPr>
            <p:cNvPr id="12" name="Picture 11">
              <a:hlinkClick r:id="rId7" action="ppaction://hlinksldjump"/>
            </p:cNvPr>
            <p:cNvPicPr>
              <a:picLocks noChangeAspect="1"/>
            </p:cNvPicPr>
            <p:nvPr/>
          </p:nvPicPr>
          <p:blipFill>
            <a:blip r:embed="rId13" cstate="screen">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a:ext>
              </a:extLst>
            </a:blip>
            <a:stretch>
              <a:fillRect/>
            </a:stretch>
          </p:blipFill>
          <p:spPr>
            <a:xfrm>
              <a:off x="5146133" y="3631858"/>
              <a:ext cx="810927" cy="810927"/>
            </a:xfrm>
            <a:prstGeom prst="rect">
              <a:avLst/>
            </a:prstGeom>
          </p:spPr>
        </p:pic>
        <p:sp>
          <p:nvSpPr>
            <p:cNvPr id="17" name="Content Placeholder 4">
              <a:extLst>
                <a:ext uri="{FF2B5EF4-FFF2-40B4-BE49-F238E27FC236}">
                  <a16:creationId xmlns:a16="http://schemas.microsoft.com/office/drawing/2014/main" id="{DA7D572D-A47B-F84A-98F9-A21D06F52CAE}"/>
                </a:ext>
              </a:extLst>
            </p:cNvPr>
            <p:cNvSpPr txBox="1">
              <a:spLocks/>
            </p:cNvSpPr>
            <p:nvPr/>
          </p:nvSpPr>
          <p:spPr>
            <a:xfrm>
              <a:off x="5988892" y="3619240"/>
              <a:ext cx="3058855" cy="71378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68"/>
                </a:spcAft>
                <a:buNone/>
              </a:pPr>
              <a:r>
                <a:rPr lang="en-US" altLang="en-US" sz="1600" b="1" dirty="0">
                  <a:solidFill>
                    <a:srgbClr val="F4BD33"/>
                  </a:solidFill>
                  <a:latin typeface="+mn-lt"/>
                </a:rPr>
                <a:t>Audit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Help create and maintain audits, surveys, and questionnaires.</a:t>
              </a:r>
            </a:p>
            <a:p>
              <a:pPr marL="0" indent="0">
                <a:buNone/>
              </a:pPr>
              <a:endParaRPr lang="en-US" altLang="en-US" sz="1044" dirty="0">
                <a:solidFill>
                  <a:srgbClr val="000000"/>
                </a:solidFill>
                <a:latin typeface="+mn-lt"/>
              </a:endParaRPr>
            </a:p>
            <a:p>
              <a:pPr marL="0" indent="0">
                <a:buNone/>
              </a:pPr>
              <a:endParaRPr lang="en-US" altLang="en-US" sz="1044" dirty="0">
                <a:latin typeface="+mn-lt"/>
              </a:endParaRPr>
            </a:p>
            <a:p>
              <a:pPr marL="0" indent="0">
                <a:buNone/>
              </a:pPr>
              <a:endParaRPr lang="en-US" sz="1044" dirty="0">
                <a:solidFill>
                  <a:srgbClr val="595959"/>
                </a:solidFill>
                <a:latin typeface="+mn-lt"/>
              </a:endParaRPr>
            </a:p>
          </p:txBody>
        </p:sp>
      </p:grpSp>
      <p:grpSp>
        <p:nvGrpSpPr>
          <p:cNvPr id="20" name="Group 19">
            <a:extLst>
              <a:ext uri="{FF2B5EF4-FFF2-40B4-BE49-F238E27FC236}">
                <a16:creationId xmlns:a16="http://schemas.microsoft.com/office/drawing/2014/main" id="{76DF2838-23FC-404D-83E0-C348D52F8BFE}"/>
              </a:ext>
            </a:extLst>
          </p:cNvPr>
          <p:cNvGrpSpPr/>
          <p:nvPr/>
        </p:nvGrpSpPr>
        <p:grpSpPr>
          <a:xfrm>
            <a:off x="4570166" y="1826991"/>
            <a:ext cx="3132596" cy="808641"/>
            <a:chOff x="5144299" y="1826991"/>
            <a:chExt cx="3132596" cy="808641"/>
          </a:xfrm>
        </p:grpSpPr>
        <p:pic>
          <p:nvPicPr>
            <p:cNvPr id="2" name="Picture 1" descr="n-bbs.png">
              <a:hlinkClick r:id="" action="ppaction://noaction"/>
            </p:cNvPr>
            <p:cNvPicPr>
              <a:picLocks noChangeAspect="1"/>
            </p:cNvPicPr>
            <p:nvPr/>
          </p:nvPicPr>
          <p:blipFill>
            <a:blip r:embed="rId15" cstate="screen">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a:ext>
              </a:extLst>
            </a:blip>
            <a:stretch>
              <a:fillRect/>
            </a:stretch>
          </p:blipFill>
          <p:spPr>
            <a:xfrm>
              <a:off x="5144299" y="1826991"/>
              <a:ext cx="808641" cy="808641"/>
            </a:xfrm>
            <a:prstGeom prst="rect">
              <a:avLst/>
            </a:prstGeom>
          </p:spPr>
        </p:pic>
        <p:sp>
          <p:nvSpPr>
            <p:cNvPr id="18" name="Content Placeholder 4">
              <a:extLst>
                <a:ext uri="{FF2B5EF4-FFF2-40B4-BE49-F238E27FC236}">
                  <a16:creationId xmlns:a16="http://schemas.microsoft.com/office/drawing/2014/main" id="{31B181DD-3B47-5140-A3D8-A1E3C8382EEB}"/>
                </a:ext>
              </a:extLst>
            </p:cNvPr>
            <p:cNvSpPr txBox="1">
              <a:spLocks/>
            </p:cNvSpPr>
            <p:nvPr/>
          </p:nvSpPr>
          <p:spPr>
            <a:xfrm>
              <a:off x="5961754" y="1845775"/>
              <a:ext cx="2315141" cy="766251"/>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50"/>
                </a:spcAft>
                <a:buNone/>
              </a:pPr>
              <a:r>
                <a:rPr lang="en-US" altLang="en-US" sz="1600" b="1" dirty="0">
                  <a:solidFill>
                    <a:srgbClr val="F4BD33"/>
                  </a:solidFill>
                  <a:latin typeface="+mn-lt"/>
                </a:rPr>
                <a:t>BBS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Help build Behavior-Based Safety programs easily!</a:t>
              </a:r>
              <a:endParaRPr lang="en-US" altLang="en-US" sz="1200" dirty="0">
                <a:latin typeface="+mn-lt"/>
              </a:endParaRPr>
            </a:p>
            <a:p>
              <a:pPr marL="0" indent="0">
                <a:buNone/>
              </a:pPr>
              <a:endParaRPr lang="en-US" sz="1044" dirty="0">
                <a:solidFill>
                  <a:srgbClr val="595959"/>
                </a:solidFill>
                <a:latin typeface="+mn-lt"/>
              </a:endParaRPr>
            </a:p>
          </p:txBody>
        </p:sp>
      </p:grpSp>
      <p:grpSp>
        <p:nvGrpSpPr>
          <p:cNvPr id="21" name="Group 20">
            <a:extLst>
              <a:ext uri="{FF2B5EF4-FFF2-40B4-BE49-F238E27FC236}">
                <a16:creationId xmlns:a16="http://schemas.microsoft.com/office/drawing/2014/main" id="{764A1AD5-64F5-B440-B2D5-0EEFF2A93440}"/>
              </a:ext>
            </a:extLst>
          </p:cNvPr>
          <p:cNvGrpSpPr/>
          <p:nvPr/>
        </p:nvGrpSpPr>
        <p:grpSpPr>
          <a:xfrm>
            <a:off x="4561558" y="2674993"/>
            <a:ext cx="3623298" cy="863072"/>
            <a:chOff x="5135691" y="2674993"/>
            <a:chExt cx="3623298" cy="863072"/>
          </a:xfrm>
        </p:grpSpPr>
        <p:pic>
          <p:nvPicPr>
            <p:cNvPr id="11" name="Picture 10" descr="n-coi.png">
              <a:hlinkClick r:id="" action="ppaction://noaction"/>
            </p:cNvPr>
            <p:cNvPicPr>
              <a:picLocks noChangeAspect="1"/>
            </p:cNvPicPr>
            <p:nvPr/>
          </p:nvPicPr>
          <p:blipFill>
            <a:blip r:embed="rId17" cstate="screen">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a:ext>
              </a:extLst>
            </a:blip>
            <a:stretch>
              <a:fillRect/>
            </a:stretch>
          </p:blipFill>
          <p:spPr>
            <a:xfrm>
              <a:off x="5135691" y="2729424"/>
              <a:ext cx="808641" cy="808641"/>
            </a:xfrm>
            <a:prstGeom prst="rect">
              <a:avLst/>
            </a:prstGeom>
          </p:spPr>
        </p:pic>
        <p:sp>
          <p:nvSpPr>
            <p:cNvPr id="19" name="Content Placeholder 4">
              <a:extLst>
                <a:ext uri="{FF2B5EF4-FFF2-40B4-BE49-F238E27FC236}">
                  <a16:creationId xmlns:a16="http://schemas.microsoft.com/office/drawing/2014/main" id="{D40558F1-4C4F-D34A-B7DD-3A1E410DD4D8}"/>
                </a:ext>
              </a:extLst>
            </p:cNvPr>
            <p:cNvSpPr txBox="1">
              <a:spLocks/>
            </p:cNvSpPr>
            <p:nvPr/>
          </p:nvSpPr>
          <p:spPr>
            <a:xfrm>
              <a:off x="5961754" y="2674993"/>
              <a:ext cx="2797235" cy="841133"/>
            </a:xfrm>
            <a:prstGeom prst="rect">
              <a:avLst/>
            </a:prstGeom>
            <a:ln>
              <a:noFill/>
            </a:ln>
          </p:spPr>
          <p:txBody>
            <a:bodyPr vert="horz" lIns="66459" tIns="33230" rIns="66459" bIns="33230" rtlCol="0">
              <a:noAutofit/>
            </a:bodyPr>
            <a:lstStyle>
              <a:lvl1pPr marL="262491" indent="-262491"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1pPr>
              <a:lvl2pPr marL="568731" indent="-218743"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2pPr>
              <a:lvl3pPr marL="874971"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3pPr>
              <a:lvl4pPr marL="1224958"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4pPr>
              <a:lvl5pPr marL="1574946" indent="-174994" algn="l" defTabSz="349988" rtl="0" eaLnBrk="1" latinLnBrk="0" hangingPunct="1">
                <a:spcBef>
                  <a:spcPct val="20000"/>
                </a:spcBef>
                <a:buFont typeface="Arial"/>
                <a:buChar char="»"/>
                <a:defRPr sz="1400" kern="1200">
                  <a:solidFill>
                    <a:schemeClr val="tx1">
                      <a:lumMod val="50000"/>
                      <a:lumOff val="50000"/>
                    </a:schemeClr>
                  </a:solidFill>
                  <a:latin typeface="Tahoma"/>
                  <a:ea typeface="+mn-ea"/>
                  <a:cs typeface="Tahoma"/>
                </a:defRPr>
              </a:lvl5pPr>
              <a:lvl6pPr marL="1924934" indent="-174994" algn="l" defTabSz="349988" rtl="0" eaLnBrk="1" latinLnBrk="0" hangingPunct="1">
                <a:spcBef>
                  <a:spcPct val="20000"/>
                </a:spcBef>
                <a:buFont typeface="Arial"/>
                <a:buChar char="•"/>
                <a:defRPr sz="1500" kern="1200">
                  <a:solidFill>
                    <a:schemeClr val="tx1"/>
                  </a:solidFill>
                  <a:latin typeface="+mn-lt"/>
                  <a:ea typeface="+mn-ea"/>
                  <a:cs typeface="+mn-cs"/>
                </a:defRPr>
              </a:lvl6pPr>
              <a:lvl7pPr marL="2274922" indent="-174994" algn="l" defTabSz="349988" rtl="0" eaLnBrk="1" latinLnBrk="0" hangingPunct="1">
                <a:spcBef>
                  <a:spcPct val="20000"/>
                </a:spcBef>
                <a:buFont typeface="Arial"/>
                <a:buChar char="•"/>
                <a:defRPr sz="1500" kern="1200">
                  <a:solidFill>
                    <a:schemeClr val="tx1"/>
                  </a:solidFill>
                  <a:latin typeface="+mn-lt"/>
                  <a:ea typeface="+mn-ea"/>
                  <a:cs typeface="+mn-cs"/>
                </a:defRPr>
              </a:lvl7pPr>
              <a:lvl8pPr marL="2624910" indent="-174994" algn="l" defTabSz="349988" rtl="0" eaLnBrk="1" latinLnBrk="0" hangingPunct="1">
                <a:spcBef>
                  <a:spcPct val="20000"/>
                </a:spcBef>
                <a:buFont typeface="Arial"/>
                <a:buChar char="•"/>
                <a:defRPr sz="1500" kern="1200">
                  <a:solidFill>
                    <a:schemeClr val="tx1"/>
                  </a:solidFill>
                  <a:latin typeface="+mn-lt"/>
                  <a:ea typeface="+mn-ea"/>
                  <a:cs typeface="+mn-cs"/>
                </a:defRPr>
              </a:lvl8pPr>
              <a:lvl9pPr marL="2974899" indent="-174994" algn="l" defTabSz="349988"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150"/>
                </a:spcAft>
                <a:buNone/>
              </a:pPr>
              <a:r>
                <a:rPr lang="en-US" altLang="en-US" sz="1600" b="1" dirty="0">
                  <a:solidFill>
                    <a:srgbClr val="F4BD33"/>
                  </a:solidFill>
                  <a:latin typeface="+mn-lt"/>
                </a:rPr>
                <a:t>COI Track</a:t>
              </a:r>
              <a:r>
                <a:rPr lang="en-US" altLang="en-US" sz="1600" b="1" baseline="30000" dirty="0">
                  <a:solidFill>
                    <a:srgbClr val="F4BD33"/>
                  </a:solidFill>
                  <a:latin typeface="+mn-lt"/>
                </a:rPr>
                <a:t>®</a:t>
              </a:r>
            </a:p>
            <a:p>
              <a:pPr marL="0" indent="0">
                <a:buNone/>
              </a:pPr>
              <a:r>
                <a:rPr lang="en-US" altLang="en-US" sz="1200" dirty="0">
                  <a:solidFill>
                    <a:srgbClr val="000000"/>
                  </a:solidFill>
                  <a:latin typeface="+mn-lt"/>
                </a:rPr>
                <a:t>Help manage your certificates of insurance before a problem occurs.</a:t>
              </a:r>
              <a:endParaRPr lang="en-US" altLang="en-US" sz="1200" dirty="0">
                <a:latin typeface="+mn-lt"/>
              </a:endParaRPr>
            </a:p>
            <a:p>
              <a:pPr marL="0" indent="0">
                <a:buNone/>
              </a:pPr>
              <a:endParaRPr lang="en-US" sz="1044" dirty="0">
                <a:solidFill>
                  <a:srgbClr val="595959"/>
                </a:solidFill>
                <a:latin typeface="+mn-lt"/>
              </a:endParaRPr>
            </a:p>
          </p:txBody>
        </p:sp>
      </p:grpSp>
      <p:sp>
        <p:nvSpPr>
          <p:cNvPr id="29" name="Title 28">
            <a:extLst>
              <a:ext uri="{FF2B5EF4-FFF2-40B4-BE49-F238E27FC236}">
                <a16:creationId xmlns:a16="http://schemas.microsoft.com/office/drawing/2014/main" id="{F2B81765-F1BD-5745-918D-AB56D34D724E}"/>
              </a:ext>
            </a:extLst>
          </p:cNvPr>
          <p:cNvSpPr>
            <a:spLocks noGrp="1"/>
          </p:cNvSpPr>
          <p:nvPr>
            <p:ph type="title"/>
          </p:nvPr>
        </p:nvSpPr>
        <p:spPr/>
        <p:txBody>
          <a:bodyPr/>
          <a:lstStyle/>
          <a:p>
            <a:r>
              <a:rPr lang="en-US" dirty="0"/>
              <a:t>The Risk Management Center Includes:</a:t>
            </a:r>
          </a:p>
        </p:txBody>
      </p:sp>
    </p:spTree>
    <p:extLst>
      <p:ext uri="{BB962C8B-B14F-4D97-AF65-F5344CB8AC3E}">
        <p14:creationId xmlns:p14="http://schemas.microsoft.com/office/powerpoint/2010/main" val="304834682"/>
      </p:ext>
    </p:extLst>
  </p:cSld>
  <p:clrMapOvr>
    <a:masterClrMapping/>
  </p:clrMapOvr>
  <mc:AlternateContent xmlns:mc="http://schemas.openxmlformats.org/markup-compatibility/2006" xmlns:p14="http://schemas.microsoft.com/office/powerpoint/2010/main">
    <mc:Choice Requires="p14">
      <p:transition spd="med" p14:dur="700" advClick="0" advTm="11476">
        <p:fade/>
      </p:transition>
    </mc:Choice>
    <mc:Fallback xmlns="">
      <p:transition spd="med" advClick="0" advTm="114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0-#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fill="hold"/>
                                        <p:tgtEl>
                                          <p:spTgt spid="25"/>
                                        </p:tgtEl>
                                        <p:attrNameLst>
                                          <p:attrName>ppt_x</p:attrName>
                                        </p:attrNameLst>
                                      </p:cBhvr>
                                      <p:tavLst>
                                        <p:tav tm="0">
                                          <p:val>
                                            <p:strVal val="0-#ppt_w/2"/>
                                          </p:val>
                                        </p:tav>
                                        <p:tav tm="100000">
                                          <p:val>
                                            <p:strVal val="#ppt_x"/>
                                          </p:val>
                                        </p:tav>
                                      </p:tavLst>
                                    </p:anim>
                                    <p:anim calcmode="lin" valueType="num">
                                      <p:cBhvr additive="base">
                                        <p:cTn id="18" dur="10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1+#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2"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000" fill="hold"/>
                                        <p:tgtEl>
                                          <p:spTgt spid="21"/>
                                        </p:tgtEl>
                                        <p:attrNameLst>
                                          <p:attrName>ppt_x</p:attrName>
                                        </p:attrNameLst>
                                      </p:cBhvr>
                                      <p:tavLst>
                                        <p:tav tm="0">
                                          <p:val>
                                            <p:strVal val="1+#ppt_w/2"/>
                                          </p:val>
                                        </p:tav>
                                        <p:tav tm="100000">
                                          <p:val>
                                            <p:strVal val="#ppt_x"/>
                                          </p:val>
                                        </p:tav>
                                      </p:tavLst>
                                    </p:anim>
                                    <p:anim calcmode="lin" valueType="num">
                                      <p:cBhvr additive="base">
                                        <p:cTn id="33" dur="10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2"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1+#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C313A0E-5169-47D1-833D-D36986CB4BA1}"/>
              </a:ext>
            </a:extLst>
          </p:cNvPr>
          <p:cNvSpPr>
            <a:spLocks noGrp="1"/>
          </p:cNvSpPr>
          <p:nvPr>
            <p:ph idx="1"/>
          </p:nvPr>
        </p:nvSpPr>
        <p:spPr>
          <a:xfrm>
            <a:off x="300037" y="1032305"/>
            <a:ext cx="3356508" cy="595189"/>
          </a:xfr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p>
            <a:pPr marL="0" indent="0">
              <a:lnSpc>
                <a:spcPct val="100000"/>
              </a:lnSpc>
              <a:spcBef>
                <a:spcPts val="0"/>
              </a:spcBef>
              <a:buNone/>
            </a:pPr>
            <a:r>
              <a:rPr lang="en-US" sz="1400" dirty="0">
                <a:solidFill>
                  <a:schemeClr val="bg1"/>
                </a:solidFill>
              </a:rPr>
              <a:t>Automates incident reporting, OSHA logs, and trending</a:t>
            </a:r>
          </a:p>
        </p:txBody>
      </p:sp>
      <p:sp>
        <p:nvSpPr>
          <p:cNvPr id="21" name="Content Placeholder 16">
            <a:extLst>
              <a:ext uri="{FF2B5EF4-FFF2-40B4-BE49-F238E27FC236}">
                <a16:creationId xmlns:a16="http://schemas.microsoft.com/office/drawing/2014/main" id="{06CAE406-8393-44A1-8010-F5C93845D574}"/>
              </a:ext>
            </a:extLst>
          </p:cNvPr>
          <p:cNvSpPr txBox="1">
            <a:spLocks/>
          </p:cNvSpPr>
          <p:nvPr/>
        </p:nvSpPr>
        <p:spPr>
          <a:xfrm>
            <a:off x="300983" y="1749163"/>
            <a:ext cx="3367092"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Focus efforts to target loss sources</a:t>
            </a:r>
          </a:p>
        </p:txBody>
      </p:sp>
      <p:sp>
        <p:nvSpPr>
          <p:cNvPr id="22" name="Content Placeholder 27">
            <a:extLst>
              <a:ext uri="{FF2B5EF4-FFF2-40B4-BE49-F238E27FC236}">
                <a16:creationId xmlns:a16="http://schemas.microsoft.com/office/drawing/2014/main" id="{11E2D2CE-39C8-4F2A-A650-E18B2416FCAF}"/>
              </a:ext>
            </a:extLst>
          </p:cNvPr>
          <p:cNvSpPr txBox="1">
            <a:spLocks/>
          </p:cNvSpPr>
          <p:nvPr/>
        </p:nvSpPr>
        <p:spPr>
          <a:xfrm>
            <a:off x="300982" y="2466021"/>
            <a:ext cx="3367091"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Near-miss reporting </a:t>
            </a:r>
          </a:p>
        </p:txBody>
      </p:sp>
      <p:sp>
        <p:nvSpPr>
          <p:cNvPr id="23" name="Content Placeholder 18">
            <a:extLst>
              <a:ext uri="{FF2B5EF4-FFF2-40B4-BE49-F238E27FC236}">
                <a16:creationId xmlns:a16="http://schemas.microsoft.com/office/drawing/2014/main" id="{CEB51E83-D507-4931-8667-A097B7ECDEEB}"/>
              </a:ext>
            </a:extLst>
          </p:cNvPr>
          <p:cNvSpPr txBox="1">
            <a:spLocks/>
          </p:cNvSpPr>
          <p:nvPr/>
        </p:nvSpPr>
        <p:spPr>
          <a:xfrm>
            <a:off x="300037" y="3182878"/>
            <a:ext cx="3356508" cy="595189"/>
          </a:xfrm>
          <a:prstGeom prst="rect">
            <a:avLst/>
          </a:prstGeom>
          <a:solidFill>
            <a:schemeClr val="tx2">
              <a:alpha val="80000"/>
            </a:schemeClr>
          </a:solidFill>
          <a:ln w="9525">
            <a:noFill/>
            <a:miter lim="800000"/>
            <a:headEnd/>
            <a:tailEnd/>
          </a:ln>
        </p:spPr>
        <p:txBody>
          <a:bodyPr vert="horz" wrap="square" lIns="274320" tIns="182880" rIns="274320" bIns="182880" numCol="1" anchor="ctr" anchorCtr="0" compatLnSpc="1">
            <a:prstTxWarp prst="textNoShape">
              <a:avLst/>
            </a:prstTxWarp>
            <a:noAutofit/>
          </a:bodyPr>
          <a:lstStyle>
            <a:lvl1pPr marL="0" indent="0" algn="l" eaLnBrk="1" hangingPunct="1">
              <a:lnSpc>
                <a:spcPts val="2400"/>
              </a:lnSpc>
              <a:spcBef>
                <a:spcPts val="1000"/>
              </a:spcBef>
              <a:spcAft>
                <a:spcPct val="0"/>
              </a:spcAft>
              <a:buClr>
                <a:srgbClr val="FF871F"/>
              </a:buClr>
              <a:buSzPct val="115000"/>
              <a:buFont typeface="Lucida Grande"/>
              <a:buNone/>
              <a:defRPr sz="2200" b="0" i="0" baseline="0">
                <a:solidFill>
                  <a:schemeClr val="bg1"/>
                </a:solidFill>
                <a:latin typeface="+mn-lt"/>
                <a:ea typeface="+mn-ea"/>
              </a:defRPr>
            </a:lvl1pPr>
            <a:lvl2pPr marL="257175" indent="0" algn="l" eaLnBrk="1" hangingPunct="1">
              <a:lnSpc>
                <a:spcPts val="2200"/>
              </a:lnSpc>
              <a:spcBef>
                <a:spcPts val="800"/>
              </a:spcBef>
              <a:spcAft>
                <a:spcPct val="0"/>
              </a:spcAft>
              <a:buClr>
                <a:srgbClr val="FF871F"/>
              </a:buClr>
              <a:buSzPct val="110000"/>
              <a:buFont typeface="Lucida Grande"/>
              <a:buNone/>
              <a:defRPr sz="1500">
                <a:solidFill>
                  <a:schemeClr val="bg1"/>
                </a:solidFill>
                <a:latin typeface="+mn-lt"/>
                <a:ea typeface="+mn-ea"/>
              </a:defRPr>
            </a:lvl2pPr>
            <a:lvl3pPr marL="514350" indent="0" algn="l" eaLnBrk="1" hangingPunct="1">
              <a:lnSpc>
                <a:spcPts val="2000"/>
              </a:lnSpc>
              <a:spcBef>
                <a:spcPts val="600"/>
              </a:spcBef>
              <a:spcAft>
                <a:spcPct val="0"/>
              </a:spcAft>
              <a:buClr>
                <a:srgbClr val="FF871F"/>
              </a:buClr>
              <a:buSzPct val="110000"/>
              <a:buFont typeface="Lucida Grande"/>
              <a:buNone/>
              <a:defRPr sz="1500">
                <a:solidFill>
                  <a:schemeClr val="bg1"/>
                </a:solidFill>
                <a:latin typeface="+mn-lt"/>
                <a:ea typeface="+mn-ea"/>
              </a:defRPr>
            </a:lvl3pPr>
            <a:lvl4pPr marL="977900" indent="-234950" algn="l" eaLnBrk="1" hangingPunct="1">
              <a:lnSpc>
                <a:spcPts val="2000"/>
              </a:lnSpc>
              <a:spcBef>
                <a:spcPts val="600"/>
              </a:spcBef>
              <a:spcAft>
                <a:spcPct val="0"/>
              </a:spcAft>
              <a:buClr>
                <a:srgbClr val="FF871F"/>
              </a:buClr>
              <a:buSzPct val="110000"/>
              <a:buFont typeface="Lucida Grande"/>
              <a:buChar char="­"/>
              <a:defRPr sz="1400">
                <a:solidFill>
                  <a:srgbClr val="6B635B"/>
                </a:solidFill>
                <a:latin typeface="+mn-lt"/>
                <a:ea typeface="+mn-ea"/>
              </a:defRPr>
            </a:lvl4pPr>
            <a:lvl5pPr marL="1143000" indent="-165100" algn="l" eaLnBrk="1" hangingPunct="1">
              <a:lnSpc>
                <a:spcPts val="2000"/>
              </a:lnSpc>
              <a:spcBef>
                <a:spcPts val="600"/>
              </a:spcBef>
              <a:spcAft>
                <a:spcPct val="0"/>
              </a:spcAft>
              <a:buClr>
                <a:srgbClr val="FF871F"/>
              </a:buClr>
              <a:buSzPct val="110000"/>
              <a:buFont typeface="Arial" pitchFamily="34" charset="0"/>
              <a:buChar char="•"/>
              <a:defRPr sz="1400">
                <a:solidFill>
                  <a:srgbClr val="6B635B"/>
                </a:solidFill>
                <a:latin typeface="+mn-lt"/>
                <a:ea typeface="+mn-ea"/>
              </a:defRPr>
            </a:lvl5pPr>
            <a:lvl6pPr marL="1600200" indent="-17145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a:lnSpc>
                <a:spcPct val="100000"/>
              </a:lnSpc>
              <a:spcBef>
                <a:spcPts val="0"/>
              </a:spcBef>
            </a:pPr>
            <a:r>
              <a:rPr lang="en-US" sz="1400" dirty="0"/>
              <a:t>Manage and maintain your </a:t>
            </a:r>
          </a:p>
          <a:p>
            <a:pPr>
              <a:lnSpc>
                <a:spcPct val="100000"/>
              </a:lnSpc>
              <a:spcBef>
                <a:spcPts val="0"/>
              </a:spcBef>
            </a:pPr>
            <a:r>
              <a:rPr lang="en-US" sz="1400" dirty="0"/>
              <a:t>own data</a:t>
            </a:r>
          </a:p>
        </p:txBody>
      </p:sp>
      <p:grpSp>
        <p:nvGrpSpPr>
          <p:cNvPr id="5" name="Group 4">
            <a:extLst>
              <a:ext uri="{FF2B5EF4-FFF2-40B4-BE49-F238E27FC236}">
                <a16:creationId xmlns:a16="http://schemas.microsoft.com/office/drawing/2014/main" id="{3C9EA553-75BD-47ED-ACF7-233ED26DC12D}"/>
              </a:ext>
            </a:extLst>
          </p:cNvPr>
          <p:cNvGrpSpPr/>
          <p:nvPr/>
        </p:nvGrpSpPr>
        <p:grpSpPr>
          <a:xfrm>
            <a:off x="2841025" y="627826"/>
            <a:ext cx="6764616" cy="4086225"/>
            <a:chOff x="1820091" y="434739"/>
            <a:chExt cx="7324029" cy="4394418"/>
          </a:xfrm>
        </p:grpSpPr>
        <p:grpSp>
          <p:nvGrpSpPr>
            <p:cNvPr id="2" name="Group 1">
              <a:extLst>
                <a:ext uri="{FF2B5EF4-FFF2-40B4-BE49-F238E27FC236}">
                  <a16:creationId xmlns:a16="http://schemas.microsoft.com/office/drawing/2014/main" id="{750BD1F5-A307-4BAD-81E8-F362BFC3F7E9}"/>
                </a:ext>
              </a:extLst>
            </p:cNvPr>
            <p:cNvGrpSpPr/>
            <p:nvPr/>
          </p:nvGrpSpPr>
          <p:grpSpPr>
            <a:xfrm>
              <a:off x="2814147" y="824411"/>
              <a:ext cx="5365839" cy="3783499"/>
              <a:chOff x="2897333" y="1549878"/>
              <a:chExt cx="5169544" cy="3657600"/>
            </a:xfrm>
          </p:grpSpPr>
          <p:pic>
            <p:nvPicPr>
              <p:cNvPr id="16" name="Picture 15">
                <a:extLst>
                  <a:ext uri="{FF2B5EF4-FFF2-40B4-BE49-F238E27FC236}">
                    <a16:creationId xmlns:a16="http://schemas.microsoft.com/office/drawing/2014/main" id="{202C8748-5475-44E9-B051-D0913C8A8FD2}"/>
                  </a:ext>
                </a:extLst>
              </p:cNvPr>
              <p:cNvPicPr>
                <a:picLocks noChangeAspect="1"/>
              </p:cNvPicPr>
              <p:nvPr/>
            </p:nvPicPr>
            <p:blipFill>
              <a:blip r:embed="rId4"/>
              <a:stretch>
                <a:fillRect/>
              </a:stretch>
            </p:blipFill>
            <p:spPr>
              <a:xfrm>
                <a:off x="3004364" y="1564255"/>
                <a:ext cx="4955481" cy="281679"/>
              </a:xfrm>
              <a:prstGeom prst="rect">
                <a:avLst/>
              </a:prstGeom>
              <a:ln>
                <a:noFill/>
              </a:ln>
              <a:effectLst/>
            </p:spPr>
          </p:pic>
          <p:pic>
            <p:nvPicPr>
              <p:cNvPr id="11" name="Content Placeholder 2">
                <a:extLst>
                  <a:ext uri="{FF2B5EF4-FFF2-40B4-BE49-F238E27FC236}">
                    <a16:creationId xmlns:a16="http://schemas.microsoft.com/office/drawing/2014/main" id="{6EF20381-41D8-4E51-AA12-6F2B46BB2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7333" y="1549878"/>
                <a:ext cx="5169544" cy="3657600"/>
              </a:xfrm>
              <a:prstGeom prst="rect">
                <a:avLst/>
              </a:prstGeom>
              <a:ln>
                <a:noFill/>
              </a:ln>
              <a:effectLst/>
            </p:spPr>
          </p:pic>
        </p:grpSp>
        <p:pic>
          <p:nvPicPr>
            <p:cNvPr id="19" name="Picture 18">
              <a:extLst>
                <a:ext uri="{FF2B5EF4-FFF2-40B4-BE49-F238E27FC236}">
                  <a16:creationId xmlns:a16="http://schemas.microsoft.com/office/drawing/2014/main" id="{D124709A-3C12-4BB2-A112-D5DDB4937F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0091" y="434739"/>
              <a:ext cx="7324029" cy="4394418"/>
            </a:xfrm>
            <a:prstGeom prst="rect">
              <a:avLst/>
            </a:prstGeom>
          </p:spPr>
        </p:pic>
      </p:grpSp>
      <p:pic>
        <p:nvPicPr>
          <p:cNvPr id="18" name="Picture 17" descr="n-it.png">
            <a:hlinkClick r:id="rId7" action="ppaction://hlinksldjump"/>
            <a:extLst>
              <a:ext uri="{FF2B5EF4-FFF2-40B4-BE49-F238E27FC236}">
                <a16:creationId xmlns:a16="http://schemas.microsoft.com/office/drawing/2014/main" id="{776C9043-AF8C-4108-BE37-D6A870935531}"/>
              </a:ext>
            </a:extLst>
          </p:cNvPr>
          <p:cNvPicPr>
            <a:picLocks noChangeAspect="1"/>
          </p:cNvPicPr>
          <p:nvPr/>
        </p:nvPicPr>
        <p:blipFill>
          <a:blip r:embed="rId8" cstate="screen">
            <a:grayscl/>
            <a:extLst>
              <a:ext uri="{28A0092B-C50C-407E-A947-70E740481C1C}">
                <a14:useLocalDpi xmlns:a14="http://schemas.microsoft.com/office/drawing/2010/main"/>
              </a:ext>
            </a:extLst>
          </a:blip>
          <a:stretch>
            <a:fillRect/>
          </a:stretch>
        </p:blipFill>
        <p:spPr>
          <a:xfrm>
            <a:off x="69730" y="100618"/>
            <a:ext cx="654589" cy="654589"/>
          </a:xfrm>
          <a:prstGeom prst="rect">
            <a:avLst/>
          </a:prstGeom>
        </p:spPr>
      </p:pic>
      <p:sp>
        <p:nvSpPr>
          <p:cNvPr id="4" name="Title 3"/>
          <p:cNvSpPr>
            <a:spLocks noGrp="1"/>
          </p:cNvSpPr>
          <p:nvPr>
            <p:ph type="title"/>
          </p:nvPr>
        </p:nvSpPr>
        <p:spPr>
          <a:xfrm>
            <a:off x="928577" y="202531"/>
            <a:ext cx="7912212" cy="558799"/>
          </a:xfrm>
        </p:spPr>
        <p:txBody>
          <a:bodyPr/>
          <a:lstStyle/>
          <a:p>
            <a:r>
              <a:rPr lang="en-US" dirty="0"/>
              <a:t>Incident Track</a:t>
            </a:r>
            <a:r>
              <a:rPr lang="en-US" b="0" baseline="30000" dirty="0"/>
              <a:t>®</a:t>
            </a:r>
          </a:p>
        </p:txBody>
      </p:sp>
      <p:pic>
        <p:nvPicPr>
          <p:cNvPr id="12" name="Picture 11">
            <a:extLst>
              <a:ext uri="{FF2B5EF4-FFF2-40B4-BE49-F238E27FC236}">
                <a16:creationId xmlns:a16="http://schemas.microsoft.com/office/drawing/2014/main" id="{53F1C5A9-B1DB-4B8A-A886-DDBC53D9299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827" t="18866" r="20463" b="18790"/>
          <a:stretch/>
        </p:blipFill>
        <p:spPr>
          <a:xfrm>
            <a:off x="5875474" y="2027655"/>
            <a:ext cx="2795285" cy="2125676"/>
          </a:xfrm>
          <a:prstGeom prst="rect">
            <a:avLst/>
          </a:prstGeom>
        </p:spPr>
      </p:pic>
    </p:spTree>
    <p:custDataLst>
      <p:tags r:id="rId1"/>
    </p:custDataLst>
    <p:extLst>
      <p:ext uri="{BB962C8B-B14F-4D97-AF65-F5344CB8AC3E}">
        <p14:creationId xmlns:p14="http://schemas.microsoft.com/office/powerpoint/2010/main" val="110896549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500"/>
                                        <p:tgtEl>
                                          <p:spTgt spid="20">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21">
                                            <p:bg/>
                                          </p:spTgt>
                                        </p:tgtEl>
                                        <p:attrNameLst>
                                          <p:attrName>style.visibility</p:attrName>
                                        </p:attrNameLst>
                                      </p:cBhvr>
                                      <p:to>
                                        <p:strVal val="visible"/>
                                      </p:to>
                                    </p:set>
                                    <p:animEffect transition="in" filter="fade">
                                      <p:cBhvr>
                                        <p:cTn id="14" dur="500"/>
                                        <p:tgtEl>
                                          <p:spTgt spid="21">
                                            <p:bg/>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fade">
                                      <p:cBhvr>
                                        <p:cTn id="17" dur="500"/>
                                        <p:tgtEl>
                                          <p:spTgt spid="21">
                                            <p:txEl>
                                              <p:pRg st="0" end="0"/>
                                            </p:txEl>
                                          </p:spTgt>
                                        </p:tgtEl>
                                      </p:cBhvr>
                                    </p:animEffect>
                                  </p:childTnLst>
                                </p:cTn>
                              </p:par>
                            </p:childTnLst>
                          </p:cTn>
                        </p:par>
                        <p:par>
                          <p:cTn id="18" fill="hold">
                            <p:stCondLst>
                              <p:cond delay="2500"/>
                            </p:stCondLst>
                            <p:childTnLst>
                              <p:par>
                                <p:cTn id="19" presetID="10" presetClass="entr" presetSubtype="0" fill="hold" grpId="0" nodeType="afterEffect">
                                  <p:stCondLst>
                                    <p:cond delay="1000"/>
                                  </p:stCondLst>
                                  <p:childTnLst>
                                    <p:set>
                                      <p:cBhvr>
                                        <p:cTn id="20" dur="1" fill="hold">
                                          <p:stCondLst>
                                            <p:cond delay="0"/>
                                          </p:stCondLst>
                                        </p:cTn>
                                        <p:tgtEl>
                                          <p:spTgt spid="22">
                                            <p:bg/>
                                          </p:spTgt>
                                        </p:tgtEl>
                                        <p:attrNameLst>
                                          <p:attrName>style.visibility</p:attrName>
                                        </p:attrNameLst>
                                      </p:cBhvr>
                                      <p:to>
                                        <p:strVal val="visible"/>
                                      </p:to>
                                    </p:set>
                                    <p:animEffect transition="in" filter="fade">
                                      <p:cBhvr>
                                        <p:cTn id="21" dur="500"/>
                                        <p:tgtEl>
                                          <p:spTgt spid="22">
                                            <p:bg/>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childTnLst>
                          </p:cTn>
                        </p:par>
                        <p:par>
                          <p:cTn id="25" fill="hold">
                            <p:stCondLst>
                              <p:cond delay="4000"/>
                            </p:stCondLst>
                            <p:childTnLst>
                              <p:par>
                                <p:cTn id="26" presetID="10" presetClass="entr" presetSubtype="0" fill="hold" grpId="0" nodeType="afterEffect">
                                  <p:stCondLst>
                                    <p:cond delay="100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500"/>
                                        <p:tgtEl>
                                          <p:spTgt spid="23">
                                            <p:bg/>
                                          </p:spTgt>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3">
                                            <p:txEl>
                                              <p:pRg st="0" end="0"/>
                                            </p:txEl>
                                          </p:spTgt>
                                        </p:tgtEl>
                                        <p:attrNameLst>
                                          <p:attrName>style.visibility</p:attrName>
                                        </p:attrNameLst>
                                      </p:cBhvr>
                                      <p:to>
                                        <p:strVal val="visible"/>
                                      </p:to>
                                    </p:set>
                                    <p:animEffect transition="in" filter="fade">
                                      <p:cBhvr>
                                        <p:cTn id="31" dur="500"/>
                                        <p:tgtEl>
                                          <p:spTgt spid="23">
                                            <p:txEl>
                                              <p:pRg st="0" end="0"/>
                                            </p:txEl>
                                          </p:spTgt>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3">
                                            <p:txEl>
                                              <p:pRg st="1" end="1"/>
                                            </p:txEl>
                                          </p:spTgt>
                                        </p:tgtEl>
                                        <p:attrNameLst>
                                          <p:attrName>style.visibility</p:attrName>
                                        </p:attrNameLst>
                                      </p:cBhvr>
                                      <p:to>
                                        <p:strVal val="visible"/>
                                      </p:to>
                                    </p:set>
                                    <p:animEffect transition="in" filter="fade">
                                      <p:cBhvr>
                                        <p:cTn id="34" dur="500"/>
                                        <p:tgtEl>
                                          <p:spTgt spid="2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1" grpId="0" uiExpand="1" build="p" animBg="1"/>
      <p:bldP spid="22" grpId="0" uiExpand="1" build="p" animBg="1"/>
      <p:bldP spid="23"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KPA-2018">
  <a:themeElements>
    <a:clrScheme name="KPA Colors">
      <a:dk1>
        <a:srgbClr val="6A625B"/>
      </a:dk1>
      <a:lt1>
        <a:srgbClr val="FFFFFF"/>
      </a:lt1>
      <a:dk2>
        <a:srgbClr val="003D69"/>
      </a:dk2>
      <a:lt2>
        <a:srgbClr val="EEECE1"/>
      </a:lt2>
      <a:accent1>
        <a:srgbClr val="008AB1"/>
      </a:accent1>
      <a:accent2>
        <a:srgbClr val="1A99BC"/>
      </a:accent2>
      <a:accent3>
        <a:srgbClr val="4CA7C4"/>
      </a:accent3>
      <a:accent4>
        <a:srgbClr val="6CB5CE"/>
      </a:accent4>
      <a:accent5>
        <a:srgbClr val="9BBA58"/>
      </a:accent5>
      <a:accent6>
        <a:srgbClr val="FFC000"/>
      </a:accent6>
      <a:hlink>
        <a:srgbClr val="008AB1"/>
      </a:hlink>
      <a:folHlink>
        <a:srgbClr val="79E1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PA-2018-16x9" id="{C5B7FBFA-1190-5746-884C-1DBC616606F1}" vid="{CCAAFD05-88CC-464E-A315-5D9F3A7A341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0BFC788-216A-4C9F-9864-33AC5577E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1E83170-4845-4026-964D-7D3E0FFF7909}">
  <ds:schemaRefs>
    <ds:schemaRef ds:uri="http://schemas.microsoft.com/sharepoint/v3/contenttype/forms"/>
  </ds:schemaRefs>
</ds:datastoreItem>
</file>

<file path=customXml/itemProps3.xml><?xml version="1.0" encoding="utf-8"?>
<ds:datastoreItem xmlns:ds="http://schemas.openxmlformats.org/officeDocument/2006/customXml" ds:itemID="{7A61FAB0-D7D8-4412-BE27-ABE5C798C804}">
  <ds:schemaRefs>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60001</TotalTime>
  <Words>1997</Words>
  <Application>Microsoft Macintosh PowerPoint</Application>
  <PresentationFormat>On-screen Show (16:9)</PresentationFormat>
  <Paragraphs>394</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Lucida Grande</vt:lpstr>
      <vt:lpstr>Tahoma</vt:lpstr>
      <vt:lpstr>Wingdings</vt:lpstr>
      <vt:lpstr>KPA-2018</vt:lpstr>
      <vt:lpstr>Risk Management Center</vt:lpstr>
      <vt:lpstr>What is the RMC? </vt:lpstr>
      <vt:lpstr>Delivering Value</vt:lpstr>
      <vt:lpstr>Delivering Value</vt:lpstr>
      <vt:lpstr>Delivering Value</vt:lpstr>
      <vt:lpstr>Client Testimonials</vt:lpstr>
      <vt:lpstr>Client Testimonials</vt:lpstr>
      <vt:lpstr>The Risk Management Center Includes:</vt:lpstr>
      <vt:lpstr>Incident Track®</vt:lpstr>
      <vt:lpstr>Training Track™</vt:lpstr>
      <vt:lpstr>SDS Track®</vt:lpstr>
      <vt:lpstr>BBS Track®</vt:lpstr>
      <vt:lpstr>Job Description Track®</vt:lpstr>
      <vt:lpstr>COI Track</vt:lpstr>
      <vt:lpstr>Safety Observation Track® </vt:lpstr>
      <vt:lpstr>Audit Track®</vt:lpstr>
      <vt:lpstr>The Risk Management Center Resources</vt:lpstr>
      <vt:lpstr>Risk Management Library®</vt:lpstr>
      <vt:lpstr>Labor and Employment Source</vt:lpstr>
      <vt:lpstr>Excellence in Service</vt:lpstr>
      <vt:lpstr>Account Management Services</vt:lpstr>
    </vt:vector>
  </TitlesOfParts>
  <Manager/>
  <Company>Copyright © 2018 KPA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KPA presentation</dc:title>
  <dc:subject/>
  <dc:creator>KPA</dc:creator>
  <cp:keywords/>
  <dc:description/>
  <cp:lastModifiedBy>Jill Schaefer</cp:lastModifiedBy>
  <cp:revision>1335</cp:revision>
  <cp:lastPrinted>2010-02-05T19:07:37Z</cp:lastPrinted>
  <dcterms:created xsi:type="dcterms:W3CDTF">2010-04-19T18:09:08Z</dcterms:created>
  <dcterms:modified xsi:type="dcterms:W3CDTF">2019-10-15T21:32:37Z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45406CAC-2A82-416D-B7C5-96B9F5E6C3D1</vt:lpwstr>
  </property>
  <property fmtid="{D5CDD505-2E9C-101B-9397-08002B2CF9AE}" pid="3" name="ArticulatePath">
    <vt:lpwstr>presentation-for-clients-8AF</vt:lpwstr>
  </property>
</Properties>
</file>